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1"/>
  </p:notesMasterIdLst>
  <p:sldIdLst>
    <p:sldId id="262" r:id="rId2"/>
    <p:sldId id="257" r:id="rId3"/>
    <p:sldId id="343" r:id="rId4"/>
    <p:sldId id="306" r:id="rId5"/>
    <p:sldId id="296" r:id="rId6"/>
    <p:sldId id="314" r:id="rId7"/>
    <p:sldId id="300" r:id="rId8"/>
    <p:sldId id="301" r:id="rId9"/>
    <p:sldId id="309" r:id="rId10"/>
    <p:sldId id="344" r:id="rId11"/>
    <p:sldId id="298" r:id="rId12"/>
    <p:sldId id="297" r:id="rId13"/>
    <p:sldId id="299" r:id="rId14"/>
    <p:sldId id="345" r:id="rId15"/>
    <p:sldId id="346" r:id="rId16"/>
    <p:sldId id="302" r:id="rId17"/>
    <p:sldId id="303" r:id="rId18"/>
    <p:sldId id="333" r:id="rId19"/>
    <p:sldId id="331" r:id="rId20"/>
    <p:sldId id="332" r:id="rId21"/>
    <p:sldId id="330" r:id="rId22"/>
    <p:sldId id="334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40" r:id="rId31"/>
    <p:sldId id="310" r:id="rId32"/>
    <p:sldId id="336" r:id="rId33"/>
    <p:sldId id="338" r:id="rId34"/>
    <p:sldId id="342" r:id="rId35"/>
    <p:sldId id="341" r:id="rId36"/>
    <p:sldId id="347" r:id="rId37"/>
    <p:sldId id="323" r:id="rId38"/>
    <p:sldId id="286" r:id="rId39"/>
    <p:sldId id="294" r:id="rId40"/>
  </p:sldIdLst>
  <p:sldSz cx="9144000" cy="5143500" type="screen16x9"/>
  <p:notesSz cx="6858000" cy="9144000"/>
  <p:embeddedFontLst>
    <p:embeddedFont>
      <p:font typeface="Amatic SC" pitchFamily="2" charset="-79"/>
      <p:regular r:id="rId42"/>
      <p:bold r:id="rId43"/>
    </p:embeddedFont>
    <p:embeddedFont>
      <p:font typeface="Arvo" panose="02000000000000000000" pitchFamily="2" charset="77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Fira Sans Extra Condensed Medium" panose="020F0502020204030204" pitchFamily="34" charset="0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Roboto Condensed" panose="020F0502020204030204" pitchFamily="34" charset="0"/>
      <p:regular r:id="rId60"/>
      <p:bold r:id="rId61"/>
      <p:italic r:id="rId62"/>
      <p:boldItalic r:id="rId63"/>
    </p:embeddedFont>
    <p:embeddedFont>
      <p:font typeface="Roboto Condensed Light" panose="020F030202020403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8786" autoAdjust="0"/>
  </p:normalViewPr>
  <p:slideViewPr>
    <p:cSldViewPr>
      <p:cViewPr varScale="1">
        <p:scale>
          <a:sx n="154" d="100"/>
          <a:sy n="154" d="100"/>
        </p:scale>
        <p:origin x="200" y="3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7AE926-F330-ED41-88C3-B972E7668758}" type="doc">
      <dgm:prSet loTypeId="urn:microsoft.com/office/officeart/2005/8/layout/pyramid2" loCatId="" qsTypeId="urn:microsoft.com/office/officeart/2005/8/quickstyle/3d4" qsCatId="3D" csTypeId="urn:microsoft.com/office/officeart/2005/8/colors/colorful4" csCatId="colorful" phldr="1"/>
      <dgm:spPr/>
    </dgm:pt>
    <dgm:pt modelId="{D9A116D0-7DC7-CC46-8BB8-381FAE15312A}">
      <dgm:prSet phldrT="[Text]"/>
      <dgm:spPr/>
      <dgm:t>
        <a:bodyPr/>
        <a:lstStyle/>
        <a:p>
          <a:r>
            <a:rPr lang="en-US"/>
            <a:t>Đối tượng hướng đến?</a:t>
          </a:r>
        </a:p>
      </dgm:t>
    </dgm:pt>
    <dgm:pt modelId="{9DAFEE19-06D4-F346-9E16-082778DF6ECA}" type="parTrans" cxnId="{E5E7D12E-C7F8-154E-8C30-1042D47CCC06}">
      <dgm:prSet/>
      <dgm:spPr/>
      <dgm:t>
        <a:bodyPr/>
        <a:lstStyle/>
        <a:p>
          <a:endParaRPr lang="en-US"/>
        </a:p>
      </dgm:t>
    </dgm:pt>
    <dgm:pt modelId="{B441F34C-92F0-0945-A0B1-3102438953EB}" type="sibTrans" cxnId="{E5E7D12E-C7F8-154E-8C30-1042D47CCC06}">
      <dgm:prSet/>
      <dgm:spPr/>
      <dgm:t>
        <a:bodyPr/>
        <a:lstStyle/>
        <a:p>
          <a:endParaRPr lang="en-US"/>
        </a:p>
      </dgm:t>
    </dgm:pt>
    <dgm:pt modelId="{603720DF-B6C8-EC46-AF31-128E48D567E8}">
      <dgm:prSet phldrT="[Text]"/>
      <dgm:spPr/>
      <dgm:t>
        <a:bodyPr/>
        <a:lstStyle/>
        <a:p>
          <a:r>
            <a:rPr lang="en-US"/>
            <a:t>Giới thiệu về website?</a:t>
          </a:r>
        </a:p>
      </dgm:t>
    </dgm:pt>
    <dgm:pt modelId="{D6B53BE3-16FF-3347-AB29-EF2F244B36D0}" type="parTrans" cxnId="{C49A2336-3364-8049-A85A-DCF47712FD87}">
      <dgm:prSet/>
      <dgm:spPr/>
      <dgm:t>
        <a:bodyPr/>
        <a:lstStyle/>
        <a:p>
          <a:endParaRPr lang="en-US"/>
        </a:p>
      </dgm:t>
    </dgm:pt>
    <dgm:pt modelId="{FC39731A-844E-2541-837E-D4744300844B}" type="sibTrans" cxnId="{C49A2336-3364-8049-A85A-DCF47712FD87}">
      <dgm:prSet/>
      <dgm:spPr/>
      <dgm:t>
        <a:bodyPr/>
        <a:lstStyle/>
        <a:p>
          <a:endParaRPr lang="en-US"/>
        </a:p>
      </dgm:t>
    </dgm:pt>
    <dgm:pt modelId="{B06A8D8C-740C-D84A-9DB7-8ADBDB25B32B}">
      <dgm:prSet/>
      <dgm:spPr/>
      <dgm:t>
        <a:bodyPr/>
        <a:lstStyle/>
        <a:p>
          <a:r>
            <a:rPr lang="en-US"/>
            <a:t>Lý do chọn đề tài?</a:t>
          </a:r>
          <a:endParaRPr lang="vi-V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5F0910-8B08-BD47-88EA-E38DF197999A}" type="parTrans" cxnId="{EFBA1D48-677B-CD47-A150-D6F81E5F7016}">
      <dgm:prSet/>
      <dgm:spPr/>
      <dgm:t>
        <a:bodyPr/>
        <a:lstStyle/>
        <a:p>
          <a:endParaRPr lang="en-US"/>
        </a:p>
      </dgm:t>
    </dgm:pt>
    <dgm:pt modelId="{3106EA61-2D53-4C4A-B632-B56A825DCEB8}" type="sibTrans" cxnId="{EFBA1D48-677B-CD47-A150-D6F81E5F7016}">
      <dgm:prSet/>
      <dgm:spPr/>
      <dgm:t>
        <a:bodyPr/>
        <a:lstStyle/>
        <a:p>
          <a:endParaRPr lang="en-US"/>
        </a:p>
      </dgm:t>
    </dgm:pt>
    <dgm:pt modelId="{FD68B1AA-BAC5-E340-AA5B-DD9D1611D37E}">
      <dgm:prSet/>
      <dgm:spPr/>
      <dgm:t>
        <a:bodyPr/>
        <a:lstStyle/>
        <a:p>
          <a:r>
            <a:rPr lang="en" b="0" dirty="0">
              <a:latin typeface="+mn-lt"/>
              <a:cs typeface="Times New Roman" panose="02020603050405020304" pitchFamily="18" charset="0"/>
            </a:rPr>
            <a:t>Xu hướng phát triển?</a:t>
          </a:r>
          <a:endParaRPr lang="en-US" b="0">
            <a:latin typeface="+mn-lt"/>
          </a:endParaRPr>
        </a:p>
      </dgm:t>
    </dgm:pt>
    <dgm:pt modelId="{21725578-4884-A246-B297-8C333878B727}" type="parTrans" cxnId="{36951C5A-DF22-024E-8D62-2525FB239F8D}">
      <dgm:prSet/>
      <dgm:spPr/>
      <dgm:t>
        <a:bodyPr/>
        <a:lstStyle/>
        <a:p>
          <a:endParaRPr lang="en-US"/>
        </a:p>
      </dgm:t>
    </dgm:pt>
    <dgm:pt modelId="{1BC30DAF-66A6-5C48-A769-0FD8D8913A5C}" type="sibTrans" cxnId="{36951C5A-DF22-024E-8D62-2525FB239F8D}">
      <dgm:prSet/>
      <dgm:spPr/>
      <dgm:t>
        <a:bodyPr/>
        <a:lstStyle/>
        <a:p>
          <a:endParaRPr lang="en-US"/>
        </a:p>
      </dgm:t>
    </dgm:pt>
    <dgm:pt modelId="{AE1091D3-3FE8-534B-BBF5-9E6DB68BEB74}" type="pres">
      <dgm:prSet presAssocID="{1A7AE926-F330-ED41-88C3-B972E7668758}" presName="compositeShape" presStyleCnt="0">
        <dgm:presLayoutVars>
          <dgm:dir/>
          <dgm:resizeHandles/>
        </dgm:presLayoutVars>
      </dgm:prSet>
      <dgm:spPr/>
    </dgm:pt>
    <dgm:pt modelId="{086CF874-1092-CC4B-8DB0-D6C9B463C209}" type="pres">
      <dgm:prSet presAssocID="{1A7AE926-F330-ED41-88C3-B972E7668758}" presName="pyramid" presStyleLbl="node1" presStyleIdx="0" presStyleCnt="1"/>
      <dgm:spPr/>
    </dgm:pt>
    <dgm:pt modelId="{F8B798A6-ADDF-4941-9A10-D11A84845381}" type="pres">
      <dgm:prSet presAssocID="{1A7AE926-F330-ED41-88C3-B972E7668758}" presName="theList" presStyleCnt="0"/>
      <dgm:spPr/>
    </dgm:pt>
    <dgm:pt modelId="{C5727016-77A5-6445-B758-C8D134AC4A22}" type="pres">
      <dgm:prSet presAssocID="{FD68B1AA-BAC5-E340-AA5B-DD9D1611D37E}" presName="aNode" presStyleLbl="fgAcc1" presStyleIdx="0" presStyleCnt="4">
        <dgm:presLayoutVars>
          <dgm:bulletEnabled val="1"/>
        </dgm:presLayoutVars>
      </dgm:prSet>
      <dgm:spPr/>
    </dgm:pt>
    <dgm:pt modelId="{0125D882-36F5-8F4C-9B6B-16939663C66B}" type="pres">
      <dgm:prSet presAssocID="{FD68B1AA-BAC5-E340-AA5B-DD9D1611D37E}" presName="aSpace" presStyleCnt="0"/>
      <dgm:spPr/>
    </dgm:pt>
    <dgm:pt modelId="{E63DE7D7-769A-5042-AA8B-E75D158CE891}" type="pres">
      <dgm:prSet presAssocID="{D9A116D0-7DC7-CC46-8BB8-381FAE15312A}" presName="aNode" presStyleLbl="fgAcc1" presStyleIdx="1" presStyleCnt="4" custScaleX="138359">
        <dgm:presLayoutVars>
          <dgm:bulletEnabled val="1"/>
        </dgm:presLayoutVars>
      </dgm:prSet>
      <dgm:spPr/>
    </dgm:pt>
    <dgm:pt modelId="{00695543-5960-A94D-886A-D6322D02099F}" type="pres">
      <dgm:prSet presAssocID="{D9A116D0-7DC7-CC46-8BB8-381FAE15312A}" presName="aSpace" presStyleCnt="0"/>
      <dgm:spPr/>
    </dgm:pt>
    <dgm:pt modelId="{7381CA17-E176-8348-8022-2C0897B6019D}" type="pres">
      <dgm:prSet presAssocID="{603720DF-B6C8-EC46-AF31-128E48D567E8}" presName="aNode" presStyleLbl="fgAcc1" presStyleIdx="2" presStyleCnt="4" custScaleX="167550">
        <dgm:presLayoutVars>
          <dgm:bulletEnabled val="1"/>
        </dgm:presLayoutVars>
      </dgm:prSet>
      <dgm:spPr/>
    </dgm:pt>
    <dgm:pt modelId="{5BDB0548-5F81-C546-AB14-79E69C29049A}" type="pres">
      <dgm:prSet presAssocID="{603720DF-B6C8-EC46-AF31-128E48D567E8}" presName="aSpace" presStyleCnt="0"/>
      <dgm:spPr/>
    </dgm:pt>
    <dgm:pt modelId="{A4026187-D316-0141-96A0-9CC5FD71A072}" type="pres">
      <dgm:prSet presAssocID="{B06A8D8C-740C-D84A-9DB7-8ADBDB25B32B}" presName="aNode" presStyleLbl="fgAcc1" presStyleIdx="3" presStyleCnt="4" custScaleX="198141">
        <dgm:presLayoutVars>
          <dgm:bulletEnabled val="1"/>
        </dgm:presLayoutVars>
      </dgm:prSet>
      <dgm:spPr/>
    </dgm:pt>
    <dgm:pt modelId="{F7F99361-D831-B14C-8ABF-F9BFA10DD7E0}" type="pres">
      <dgm:prSet presAssocID="{B06A8D8C-740C-D84A-9DB7-8ADBDB25B32B}" presName="aSpace" presStyleCnt="0"/>
      <dgm:spPr/>
    </dgm:pt>
  </dgm:ptLst>
  <dgm:cxnLst>
    <dgm:cxn modelId="{E5E7D12E-C7F8-154E-8C30-1042D47CCC06}" srcId="{1A7AE926-F330-ED41-88C3-B972E7668758}" destId="{D9A116D0-7DC7-CC46-8BB8-381FAE15312A}" srcOrd="1" destOrd="0" parTransId="{9DAFEE19-06D4-F346-9E16-082778DF6ECA}" sibTransId="{B441F34C-92F0-0945-A0B1-3102438953EB}"/>
    <dgm:cxn modelId="{D97A0E31-F587-8F4A-96A4-1D8BBBB76055}" type="presOf" srcId="{FD68B1AA-BAC5-E340-AA5B-DD9D1611D37E}" destId="{C5727016-77A5-6445-B758-C8D134AC4A22}" srcOrd="0" destOrd="0" presId="urn:microsoft.com/office/officeart/2005/8/layout/pyramid2"/>
    <dgm:cxn modelId="{C49A2336-3364-8049-A85A-DCF47712FD87}" srcId="{1A7AE926-F330-ED41-88C3-B972E7668758}" destId="{603720DF-B6C8-EC46-AF31-128E48D567E8}" srcOrd="2" destOrd="0" parTransId="{D6B53BE3-16FF-3347-AB29-EF2F244B36D0}" sibTransId="{FC39731A-844E-2541-837E-D4744300844B}"/>
    <dgm:cxn modelId="{EFBA1D48-677B-CD47-A150-D6F81E5F7016}" srcId="{1A7AE926-F330-ED41-88C3-B972E7668758}" destId="{B06A8D8C-740C-D84A-9DB7-8ADBDB25B32B}" srcOrd="3" destOrd="0" parTransId="{735F0910-8B08-BD47-88EA-E38DF197999A}" sibTransId="{3106EA61-2D53-4C4A-B632-B56A825DCEB8}"/>
    <dgm:cxn modelId="{36951C5A-DF22-024E-8D62-2525FB239F8D}" srcId="{1A7AE926-F330-ED41-88C3-B972E7668758}" destId="{FD68B1AA-BAC5-E340-AA5B-DD9D1611D37E}" srcOrd="0" destOrd="0" parTransId="{21725578-4884-A246-B297-8C333878B727}" sibTransId="{1BC30DAF-66A6-5C48-A769-0FD8D8913A5C}"/>
    <dgm:cxn modelId="{E99BA977-37B9-9E4B-B4B0-AA323D1EAA19}" type="presOf" srcId="{603720DF-B6C8-EC46-AF31-128E48D567E8}" destId="{7381CA17-E176-8348-8022-2C0897B6019D}" srcOrd="0" destOrd="0" presId="urn:microsoft.com/office/officeart/2005/8/layout/pyramid2"/>
    <dgm:cxn modelId="{EA0E4878-2B7B-634F-9CEE-DFD299F32733}" type="presOf" srcId="{1A7AE926-F330-ED41-88C3-B972E7668758}" destId="{AE1091D3-3FE8-534B-BBF5-9E6DB68BEB74}" srcOrd="0" destOrd="0" presId="urn:microsoft.com/office/officeart/2005/8/layout/pyramid2"/>
    <dgm:cxn modelId="{4DA372B6-58DD-0C40-BE6E-A1BD45A5682D}" type="presOf" srcId="{D9A116D0-7DC7-CC46-8BB8-381FAE15312A}" destId="{E63DE7D7-769A-5042-AA8B-E75D158CE891}" srcOrd="0" destOrd="0" presId="urn:microsoft.com/office/officeart/2005/8/layout/pyramid2"/>
    <dgm:cxn modelId="{5987B1CE-F58F-244F-B01D-6FF355D086C7}" type="presOf" srcId="{B06A8D8C-740C-D84A-9DB7-8ADBDB25B32B}" destId="{A4026187-D316-0141-96A0-9CC5FD71A072}" srcOrd="0" destOrd="0" presId="urn:microsoft.com/office/officeart/2005/8/layout/pyramid2"/>
    <dgm:cxn modelId="{E4BD6607-2293-F141-80FC-8E0A99081CE4}" type="presParOf" srcId="{AE1091D3-3FE8-534B-BBF5-9E6DB68BEB74}" destId="{086CF874-1092-CC4B-8DB0-D6C9B463C209}" srcOrd="0" destOrd="0" presId="urn:microsoft.com/office/officeart/2005/8/layout/pyramid2"/>
    <dgm:cxn modelId="{BC771A2A-27EF-4E4B-A6A0-7E32452648B7}" type="presParOf" srcId="{AE1091D3-3FE8-534B-BBF5-9E6DB68BEB74}" destId="{F8B798A6-ADDF-4941-9A10-D11A84845381}" srcOrd="1" destOrd="0" presId="urn:microsoft.com/office/officeart/2005/8/layout/pyramid2"/>
    <dgm:cxn modelId="{AE9EC48C-5AF3-F94B-9A82-D9A1EA75356E}" type="presParOf" srcId="{F8B798A6-ADDF-4941-9A10-D11A84845381}" destId="{C5727016-77A5-6445-B758-C8D134AC4A22}" srcOrd="0" destOrd="0" presId="urn:microsoft.com/office/officeart/2005/8/layout/pyramid2"/>
    <dgm:cxn modelId="{3335A776-4613-F340-AE36-35E5A56C4EFB}" type="presParOf" srcId="{F8B798A6-ADDF-4941-9A10-D11A84845381}" destId="{0125D882-36F5-8F4C-9B6B-16939663C66B}" srcOrd="1" destOrd="0" presId="urn:microsoft.com/office/officeart/2005/8/layout/pyramid2"/>
    <dgm:cxn modelId="{6334F6FE-28B8-1647-8446-1BD98490E7DC}" type="presParOf" srcId="{F8B798A6-ADDF-4941-9A10-D11A84845381}" destId="{E63DE7D7-769A-5042-AA8B-E75D158CE891}" srcOrd="2" destOrd="0" presId="urn:microsoft.com/office/officeart/2005/8/layout/pyramid2"/>
    <dgm:cxn modelId="{980E4ACE-F941-8C4F-876D-02E59706CC7C}" type="presParOf" srcId="{F8B798A6-ADDF-4941-9A10-D11A84845381}" destId="{00695543-5960-A94D-886A-D6322D02099F}" srcOrd="3" destOrd="0" presId="urn:microsoft.com/office/officeart/2005/8/layout/pyramid2"/>
    <dgm:cxn modelId="{CACAD9C4-E456-2B43-A95B-8B91638B6231}" type="presParOf" srcId="{F8B798A6-ADDF-4941-9A10-D11A84845381}" destId="{7381CA17-E176-8348-8022-2C0897B6019D}" srcOrd="4" destOrd="0" presId="urn:microsoft.com/office/officeart/2005/8/layout/pyramid2"/>
    <dgm:cxn modelId="{381E09D7-B4D6-8E4C-B76B-55CA5054B58E}" type="presParOf" srcId="{F8B798A6-ADDF-4941-9A10-D11A84845381}" destId="{5BDB0548-5F81-C546-AB14-79E69C29049A}" srcOrd="5" destOrd="0" presId="urn:microsoft.com/office/officeart/2005/8/layout/pyramid2"/>
    <dgm:cxn modelId="{71D1C6D6-3CC8-C541-819A-8D88BEBD60D9}" type="presParOf" srcId="{F8B798A6-ADDF-4941-9A10-D11A84845381}" destId="{A4026187-D316-0141-96A0-9CC5FD71A072}" srcOrd="6" destOrd="0" presId="urn:microsoft.com/office/officeart/2005/8/layout/pyramid2"/>
    <dgm:cxn modelId="{12EE8CFB-54B4-8B49-8FA6-57577AAF4558}" type="presParOf" srcId="{F8B798A6-ADDF-4941-9A10-D11A84845381}" destId="{F7F99361-D831-B14C-8ABF-F9BFA10DD7E0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CF874-1092-CC4B-8DB0-D6C9B463C209}">
      <dsp:nvSpPr>
        <dsp:cNvPr id="0" name=""/>
        <dsp:cNvSpPr/>
      </dsp:nvSpPr>
      <dsp:spPr>
        <a:xfrm>
          <a:off x="224761" y="0"/>
          <a:ext cx="3065762" cy="3065762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27016-77A5-6445-B758-C8D134AC4A22}">
      <dsp:nvSpPr>
        <dsp:cNvPr id="0" name=""/>
        <dsp:cNvSpPr/>
      </dsp:nvSpPr>
      <dsp:spPr>
        <a:xfrm>
          <a:off x="1757642" y="306875"/>
          <a:ext cx="1992745" cy="5448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400" b="0" kern="1200" dirty="0">
              <a:latin typeface="+mn-lt"/>
              <a:cs typeface="Times New Roman" panose="02020603050405020304" pitchFamily="18" charset="0"/>
            </a:rPr>
            <a:t>Xu hướng phát triển?</a:t>
          </a:r>
          <a:endParaRPr lang="en-US" sz="1400" b="0" kern="1200">
            <a:latin typeface="+mn-lt"/>
          </a:endParaRPr>
        </a:p>
      </dsp:txBody>
      <dsp:txXfrm>
        <a:off x="1784241" y="333474"/>
        <a:ext cx="1939547" cy="491693"/>
      </dsp:txXfrm>
    </dsp:sp>
    <dsp:sp modelId="{E63DE7D7-769A-5042-AA8B-E75D158CE891}">
      <dsp:nvSpPr>
        <dsp:cNvPr id="0" name=""/>
        <dsp:cNvSpPr/>
      </dsp:nvSpPr>
      <dsp:spPr>
        <a:xfrm>
          <a:off x="1375444" y="919878"/>
          <a:ext cx="2757142" cy="5448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620151"/>
              <a:satOff val="20576"/>
              <a:lumOff val="-11373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Đối tượng hướng đến?</a:t>
          </a:r>
        </a:p>
      </dsp:txBody>
      <dsp:txXfrm>
        <a:off x="1402043" y="946477"/>
        <a:ext cx="2703944" cy="491693"/>
      </dsp:txXfrm>
    </dsp:sp>
    <dsp:sp modelId="{7381CA17-E176-8348-8022-2C0897B6019D}">
      <dsp:nvSpPr>
        <dsp:cNvPr id="0" name=""/>
        <dsp:cNvSpPr/>
      </dsp:nvSpPr>
      <dsp:spPr>
        <a:xfrm>
          <a:off x="1084593" y="1532881"/>
          <a:ext cx="3338844" cy="5448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7240301"/>
              <a:satOff val="41151"/>
              <a:lumOff val="-22745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Giới thiệu về website?</a:t>
          </a:r>
        </a:p>
      </dsp:txBody>
      <dsp:txXfrm>
        <a:off x="1111192" y="1559480"/>
        <a:ext cx="3285646" cy="491693"/>
      </dsp:txXfrm>
    </dsp:sp>
    <dsp:sp modelId="{A4026187-D316-0141-96A0-9CC5FD71A072}">
      <dsp:nvSpPr>
        <dsp:cNvPr id="0" name=""/>
        <dsp:cNvSpPr/>
      </dsp:nvSpPr>
      <dsp:spPr>
        <a:xfrm>
          <a:off x="779792" y="2145883"/>
          <a:ext cx="3948445" cy="5448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0860451"/>
              <a:satOff val="61727"/>
              <a:lumOff val="-34118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Lý do chọn đề tài?</a:t>
          </a:r>
          <a:endParaRPr lang="vi-VN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6391" y="2172482"/>
        <a:ext cx="3895247" cy="491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56907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22e0f7fc520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22e0f7fc520_0_1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debaa7b3a2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debaa7b3a2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89971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552744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40063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64700" y="3526850"/>
            <a:ext cx="46146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20100" y="-1280800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577133" y="3119584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30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sv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endParaRPr/>
          </a:p>
        </p:txBody>
      </p:sp>
      <p:pic>
        <p:nvPicPr>
          <p:cNvPr id="17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2" name="Picture 2" descr="http://localhost:8080/assets/images/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2197705"/>
            <a:ext cx="2895600" cy="841829"/>
          </a:xfrm>
          <a:prstGeom prst="rect">
            <a:avLst/>
          </a:prstGeom>
          <a:noFill/>
        </p:spPr>
      </p:pic>
      <p:sp>
        <p:nvSpPr>
          <p:cNvPr id="19" name="Google Shape;249;p17"/>
          <p:cNvSpPr txBox="1">
            <a:spLocks/>
          </p:cNvSpPr>
          <p:nvPr/>
        </p:nvSpPr>
        <p:spPr>
          <a:xfrm>
            <a:off x="1524000" y="3257550"/>
            <a:ext cx="5867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 Light"/>
                <a:cs typeface="Times New Roman" panose="02020603050405020304" pitchFamily="18" charset="0"/>
                <a:sym typeface="Roboto Condensed Light"/>
              </a:rPr>
              <a:t>Giảng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 Light"/>
                <a:cs typeface="Times New Roman" panose="02020603050405020304" pitchFamily="18" charset="0"/>
                <a:sym typeface="Roboto Condensed Light"/>
              </a:rPr>
              <a:t>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 Light"/>
                <a:cs typeface="Times New Roman" panose="02020603050405020304" pitchFamily="18" charset="0"/>
                <a:sym typeface="Roboto Condensed Light"/>
              </a:rPr>
              <a:t>viên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 Light"/>
                <a:cs typeface="Times New Roman" panose="02020603050405020304" pitchFamily="18" charset="0"/>
                <a:sym typeface="Roboto Condensed Light"/>
              </a:rPr>
              <a:t>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 Light"/>
                <a:cs typeface="Times New Roman" panose="02020603050405020304" pitchFamily="18" charset="0"/>
                <a:sym typeface="Roboto Condensed Light"/>
              </a:rPr>
              <a:t>hướng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 Light"/>
                <a:cs typeface="Times New Roman" panose="02020603050405020304" pitchFamily="18" charset="0"/>
                <a:sym typeface="Roboto Condensed Light"/>
              </a:rPr>
              <a:t>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 Light"/>
                <a:cs typeface="Times New Roman" panose="02020603050405020304" pitchFamily="18" charset="0"/>
                <a:sym typeface="Roboto Condensed Light"/>
              </a:rPr>
              <a:t>dẫn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 Light"/>
                <a:cs typeface="Times New Roman" panose="02020603050405020304" pitchFamily="18" charset="0"/>
                <a:sym typeface="Roboto Condensed Light"/>
              </a:rPr>
              <a:t>:</a:t>
            </a:r>
            <a:r>
              <a:rPr kumimoji="0" lang="vi-VN" sz="24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Roboto Condensed Light"/>
                <a:cs typeface="Times New Roman" panose="02020603050405020304" pitchFamily="18" charset="0"/>
                <a:sym typeface="Roboto Condensed Light"/>
              </a:rPr>
              <a:t> Thầy Cao Hoàng Phúc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None/>
              <a:tabLst/>
              <a:defRPr/>
            </a:pPr>
            <a:r>
              <a:rPr lang="vi-VN" sz="2400" dirty="0">
                <a:solidFill>
                  <a:schemeClr val="dk1"/>
                </a:solidFill>
                <a:latin typeface="Times New Roman" panose="02020603050405020304" pitchFamily="18" charset="0"/>
                <a:ea typeface="Roboto Condensed Light"/>
                <a:cs typeface="Times New Roman" panose="02020603050405020304" pitchFamily="18" charset="0"/>
                <a:sym typeface="Roboto Condensed Light"/>
              </a:rPr>
              <a:t>Lớp: PRO2112_IT17106_T</a:t>
            </a: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603050405020304" pitchFamily="18" charset="0"/>
              <a:ea typeface="Roboto Condensed Light"/>
              <a:cs typeface="Times New Roman" panose="02020603050405020304" pitchFamily="18" charset="0"/>
              <a:sym typeface="Roboto Condensed Light"/>
            </a:endParaRPr>
          </a:p>
        </p:txBody>
      </p:sp>
      <p:sp>
        <p:nvSpPr>
          <p:cNvPr id="2" name="Google Shape;248;p17">
            <a:extLst>
              <a:ext uri="{FF2B5EF4-FFF2-40B4-BE49-F238E27FC236}">
                <a16:creationId xmlns:a16="http://schemas.microsoft.com/office/drawing/2014/main" id="{D444AC6F-34B2-22F1-4B8E-ABC7FEDCC3DC}"/>
              </a:ext>
            </a:extLst>
          </p:cNvPr>
          <p:cNvSpPr txBox="1">
            <a:spLocks/>
          </p:cNvSpPr>
          <p:nvPr/>
        </p:nvSpPr>
        <p:spPr>
          <a:xfrm>
            <a:off x="2768600" y="264908"/>
            <a:ext cx="3276600" cy="9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3600" b="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600" b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sz="3600" b="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249;p17">
            <a:extLst>
              <a:ext uri="{FF2B5EF4-FFF2-40B4-BE49-F238E27FC236}">
                <a16:creationId xmlns:a16="http://schemas.microsoft.com/office/drawing/2014/main" id="{A81E598D-7F2D-6CB0-6D1E-AD60163384EA}"/>
              </a:ext>
            </a:extLst>
          </p:cNvPr>
          <p:cNvSpPr txBox="1">
            <a:spLocks/>
          </p:cNvSpPr>
          <p:nvPr/>
        </p:nvSpPr>
        <p:spPr>
          <a:xfrm>
            <a:off x="1119628" y="1390650"/>
            <a:ext cx="690474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4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44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4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4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4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endParaRPr lang="en-US" sz="44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23FB-60D0-BDEE-BD4D-EBC46E14E8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/>
              <a:t>2.1 Khảo sát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C2C35-1622-0B4A-788C-161B9BEC9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/>
              <a:t>Gồm những khảo sát nào?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F6BB1-0D8F-F9E5-6B0C-F54231E465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65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 websites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28600" y="1428750"/>
            <a:ext cx="3352800" cy="8382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2079843"/>
            <a:ext cx="2209800" cy="2700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809750"/>
            <a:ext cx="3505200" cy="297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Blog outline">
            <a:extLst>
              <a:ext uri="{FF2B5EF4-FFF2-40B4-BE49-F238E27FC236}">
                <a16:creationId xmlns:a16="http://schemas.microsoft.com/office/drawing/2014/main" id="{FD248188-5832-C0FB-6019-4F64F6839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526" y="495684"/>
            <a:ext cx="559981" cy="55998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2.1.2 Khảo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pic>
        <p:nvPicPr>
          <p:cNvPr id="89090" name="Picture 2" descr="https://toanphatcorp.vn/media/images/tin-tuc/xu-huong-dat-do-an-online-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52550"/>
            <a:ext cx="6722888" cy="3528265"/>
          </a:xfrm>
          <a:prstGeom prst="rect">
            <a:avLst/>
          </a:prstGeom>
          <a:noFill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428750"/>
            <a:ext cx="1295400" cy="60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Bar chart outline">
            <a:extLst>
              <a:ext uri="{FF2B5EF4-FFF2-40B4-BE49-F238E27FC236}">
                <a16:creationId xmlns:a16="http://schemas.microsoft.com/office/drawing/2014/main" id="{19543A67-5AE1-9D1D-38C6-B2CED540E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499" y="470875"/>
            <a:ext cx="609599" cy="609599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2.1.3 Khảo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sp>
        <p:nvSpPr>
          <p:cNvPr id="6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3689733" cy="31813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Những</a:t>
            </a:r>
            <a:r>
              <a:rPr lang="en-US" b="1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chính</a:t>
            </a:r>
            <a:endParaRPr lang="en-US" b="1" dirty="0">
              <a:latin typeface="Times New Roman" panose="02020603050405020304" pitchFamily="18" charset="0"/>
              <a:ea typeface="Roboto Condensed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ea typeface="Roboto Condensed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Quản lý tài khoản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ea typeface="Roboto Condensed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ea typeface="Roboto Condensed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ea typeface="Roboto Condensed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14;p19"/>
          <p:cNvSpPr txBox="1">
            <a:spLocks noGrp="1"/>
          </p:cNvSpPr>
          <p:nvPr>
            <p:ph type="body" idx="2"/>
          </p:nvPr>
        </p:nvSpPr>
        <p:spPr>
          <a:xfrm>
            <a:off x="4238283" y="1504950"/>
            <a:ext cx="3991317" cy="30289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ircles with arrows outline">
            <a:extLst>
              <a:ext uri="{FF2B5EF4-FFF2-40B4-BE49-F238E27FC236}">
                <a16:creationId xmlns:a16="http://schemas.microsoft.com/office/drawing/2014/main" id="{71DFB11F-CA8D-A354-C205-C686B1CF0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333" y="486282"/>
            <a:ext cx="585733" cy="58573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9638-F035-4FC4-D6EA-C46C41C11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/>
              <a:t>2.2 Thiết kế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43AB6-F10C-2169-FD3F-6454B05FE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/>
              <a:t>Thiết kế những gì?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2049B-E81E-5C9B-454E-35831170C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B19F-8DE4-EE58-97DD-69DA589E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2.2.1 Mô hình công nghệ</a:t>
            </a:r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45B40-764C-2EC2-5BFB-D2254D78AA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4F2C608-B77D-74A1-37CB-3E9BB9C0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73" y="1657350"/>
            <a:ext cx="7824480" cy="2547303"/>
          </a:xfrm>
          <a:prstGeom prst="rect">
            <a:avLst/>
          </a:prstGeom>
        </p:spPr>
      </p:pic>
      <p:pic>
        <p:nvPicPr>
          <p:cNvPr id="8" name="Graphic 7" descr="Drawing Figure outline">
            <a:extLst>
              <a:ext uri="{FF2B5EF4-FFF2-40B4-BE49-F238E27FC236}">
                <a16:creationId xmlns:a16="http://schemas.microsoft.com/office/drawing/2014/main" id="{2A916E8C-71A1-C37C-6AFE-FFE9BED00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600" y="514350"/>
            <a:ext cx="458798" cy="4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95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2.2.2 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Case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pic>
        <p:nvPicPr>
          <p:cNvPr id="6" name="image21.png">
            <a:extLst>
              <a:ext uri="{FF2B5EF4-FFF2-40B4-BE49-F238E27FC236}">
                <a16:creationId xmlns:a16="http://schemas.microsoft.com/office/drawing/2014/main" id="{3D45CDE4-28ED-C812-3383-8B958FEFAB8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43000" y="1352550"/>
            <a:ext cx="6781800" cy="3380961"/>
          </a:xfrm>
          <a:prstGeom prst="rect">
            <a:avLst/>
          </a:prstGeom>
          <a:ln/>
        </p:spPr>
      </p:pic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Presentation with org chart outline">
            <a:extLst>
              <a:ext uri="{FF2B5EF4-FFF2-40B4-BE49-F238E27FC236}">
                <a16:creationId xmlns:a16="http://schemas.microsoft.com/office/drawing/2014/main" id="{536A8FEE-EEA6-FB27-2CF6-98502126B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574" y="508975"/>
            <a:ext cx="53340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7750"/>
            <a:ext cx="5258400" cy="7662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2.2.3 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Network diagram outline">
            <a:extLst>
              <a:ext uri="{FF2B5EF4-FFF2-40B4-BE49-F238E27FC236}">
                <a16:creationId xmlns:a16="http://schemas.microsoft.com/office/drawing/2014/main" id="{F17C6331-6DF2-C219-8F7B-B01D94ED8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1" y="537816"/>
            <a:ext cx="442765" cy="442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1EAB44-CDA8-44E9-64EC-C0824D78DA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91" r="3491"/>
          <a:stretch/>
        </p:blipFill>
        <p:spPr>
          <a:xfrm>
            <a:off x="605540" y="1276350"/>
            <a:ext cx="7289803" cy="3675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76CE4E-C20C-0D0E-6C9C-7F3D4CF2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42" y="682813"/>
            <a:ext cx="5496258" cy="42692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CB097-0BC7-268B-294E-43AE566B2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1148319-12FF-7B1E-EC7D-86765C0D0B74}"/>
              </a:ext>
            </a:extLst>
          </p:cNvPr>
          <p:cNvSpPr/>
          <p:nvPr/>
        </p:nvSpPr>
        <p:spPr>
          <a:xfrm rot="10800000">
            <a:off x="5486400" y="0"/>
            <a:ext cx="3657600" cy="10477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B7DF01E-A0CE-BB97-B79E-C8E59D7C0971}"/>
              </a:ext>
            </a:extLst>
          </p:cNvPr>
          <p:cNvSpPr txBox="1">
            <a:spLocks/>
          </p:cNvSpPr>
          <p:nvPr/>
        </p:nvSpPr>
        <p:spPr>
          <a:xfrm>
            <a:off x="6309086" y="285750"/>
            <a:ext cx="2928743" cy="5536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2.2.4 Thiết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Image">
            <a:extLst>
              <a:ext uri="{FF2B5EF4-FFF2-40B4-BE49-F238E27FC236}">
                <a16:creationId xmlns:a16="http://schemas.microsoft.com/office/drawing/2014/main" id="{5B6032B8-2EC0-11CB-A670-D66C38DB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00"/>
            <a:ext cx="1371599" cy="5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Network diagram outline">
            <a:extLst>
              <a:ext uri="{FF2B5EF4-FFF2-40B4-BE49-F238E27FC236}">
                <a16:creationId xmlns:a16="http://schemas.microsoft.com/office/drawing/2014/main" id="{8A4D5E9A-8D98-C1B3-3439-448EE244C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6849" y="247041"/>
            <a:ext cx="553667" cy="5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CE92478-5388-A35B-6E24-F0F660DA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4083"/>
            <a:ext cx="5581905" cy="44005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CB097-0BC7-268B-294E-43AE566B2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1148319-12FF-7B1E-EC7D-86765C0D0B74}"/>
              </a:ext>
            </a:extLst>
          </p:cNvPr>
          <p:cNvSpPr/>
          <p:nvPr/>
        </p:nvSpPr>
        <p:spPr>
          <a:xfrm>
            <a:off x="-16933" y="4324350"/>
            <a:ext cx="3452400" cy="8191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0" name="Picture 9" descr="Image">
            <a:extLst>
              <a:ext uri="{FF2B5EF4-FFF2-40B4-BE49-F238E27FC236}">
                <a16:creationId xmlns:a16="http://schemas.microsoft.com/office/drawing/2014/main" id="{5B6032B8-2EC0-11CB-A670-D66C38DB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00"/>
            <a:ext cx="1371599" cy="5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A76BC6-CDB4-2167-21DA-ED82A4C455C0}"/>
              </a:ext>
            </a:extLst>
          </p:cNvPr>
          <p:cNvSpPr txBox="1">
            <a:spLocks/>
          </p:cNvSpPr>
          <p:nvPr/>
        </p:nvSpPr>
        <p:spPr>
          <a:xfrm>
            <a:off x="669228" y="4521253"/>
            <a:ext cx="2928743" cy="5536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2.2.4 Thiết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 descr="Network diagram outline">
            <a:extLst>
              <a:ext uri="{FF2B5EF4-FFF2-40B4-BE49-F238E27FC236}">
                <a16:creationId xmlns:a16="http://schemas.microsoft.com/office/drawing/2014/main" id="{E89C235C-A4AB-9DC6-3BAC-3DE91DDFB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802" y="4452673"/>
            <a:ext cx="553667" cy="5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Google Shape;534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2724" y="1582031"/>
            <a:ext cx="1418971" cy="13844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0D598-2D9E-786E-F12B-A190D0838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946" y="2937779"/>
            <a:ext cx="1476440" cy="16086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54702-5E17-BA16-1E66-BED9D1DC1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288" y="3055732"/>
            <a:ext cx="1476440" cy="14345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FBE356-DB50-1472-9CDF-EF4C66B71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755" y="965259"/>
            <a:ext cx="1530676" cy="14394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2B15E2-F247-1B2D-BEBF-F0FDDD6DFB05}"/>
              </a:ext>
            </a:extLst>
          </p:cNvPr>
          <p:cNvSpPr/>
          <p:nvPr/>
        </p:nvSpPr>
        <p:spPr>
          <a:xfrm>
            <a:off x="3136743" y="2569394"/>
            <a:ext cx="2646700" cy="314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 dirty="0">
                <a:solidFill>
                  <a:schemeClr val="tx1"/>
                </a:solidFill>
              </a:rPr>
              <a:t>Lê Minh Thành</a:t>
            </a:r>
          </a:p>
          <a:p>
            <a:pPr algn="ctr"/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PS18795 (</a:t>
            </a:r>
            <a:r>
              <a:rPr lang="vi-VN" sz="1800" b="1" dirty="0" err="1">
                <a:solidFill>
                  <a:schemeClr val="tx1"/>
                </a:solidFill>
              </a:rPr>
              <a:t>Leader</a:t>
            </a: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63E559-F5E3-C950-3A4F-6B7FFD062FEA}"/>
              </a:ext>
            </a:extLst>
          </p:cNvPr>
          <p:cNvSpPr/>
          <p:nvPr/>
        </p:nvSpPr>
        <p:spPr>
          <a:xfrm>
            <a:off x="6058880" y="2864688"/>
            <a:ext cx="2646700" cy="314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 Hồng Vinh PS17979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0904F7-0966-5EED-7A2B-A86408B59EC1}"/>
              </a:ext>
            </a:extLst>
          </p:cNvPr>
          <p:cNvSpPr/>
          <p:nvPr/>
        </p:nvSpPr>
        <p:spPr>
          <a:xfrm>
            <a:off x="4607913" y="4681560"/>
            <a:ext cx="2185189" cy="314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Đào Hồng Đăng  </a:t>
            </a:r>
          </a:p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PS17490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15F8A-D483-044A-88B1-A591E4701092}"/>
              </a:ext>
            </a:extLst>
          </p:cNvPr>
          <p:cNvSpPr/>
          <p:nvPr/>
        </p:nvSpPr>
        <p:spPr>
          <a:xfrm>
            <a:off x="1390415" y="4727079"/>
            <a:ext cx="2915502" cy="314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 dirty="0">
                <a:solidFill>
                  <a:schemeClr val="tx1"/>
                </a:solidFill>
              </a:rPr>
              <a:t>Nguyễn Ngọc Giàu</a:t>
            </a:r>
          </a:p>
          <a:p>
            <a:pPr algn="ctr"/>
            <a:r>
              <a:rPr lang="vi-VN" sz="1800" b="1" dirty="0">
                <a:solidFill>
                  <a:schemeClr val="tx1"/>
                </a:solidFill>
              </a:rPr>
              <a:t>PS14677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A1B39-967E-BF29-7E4D-3C087E87E5EA}"/>
              </a:ext>
            </a:extLst>
          </p:cNvPr>
          <p:cNvSpPr/>
          <p:nvPr/>
        </p:nvSpPr>
        <p:spPr>
          <a:xfrm>
            <a:off x="-246008" y="3129199"/>
            <a:ext cx="3040243" cy="314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 dirty="0">
                <a:solidFill>
                  <a:schemeClr val="tx1"/>
                </a:solidFill>
              </a:rPr>
              <a:t>Trần Hải Triều</a:t>
            </a:r>
          </a:p>
          <a:p>
            <a:pPr algn="ctr"/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PS15056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2" name="Picture 11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8F1AB821-6F3A-5367-AE89-1DD4B725B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08" y="1541893"/>
            <a:ext cx="1187740" cy="11735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7E2849A-95C8-E1AA-2AF9-160347CE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-24184"/>
            <a:ext cx="5953444" cy="44806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CB097-0BC7-268B-294E-43AE566B2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1148319-12FF-7B1E-EC7D-86765C0D0B74}"/>
              </a:ext>
            </a:extLst>
          </p:cNvPr>
          <p:cNvSpPr/>
          <p:nvPr/>
        </p:nvSpPr>
        <p:spPr>
          <a:xfrm>
            <a:off x="-16933" y="4324350"/>
            <a:ext cx="3452400" cy="8191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0" name="Picture 9" descr="Image">
            <a:extLst>
              <a:ext uri="{FF2B5EF4-FFF2-40B4-BE49-F238E27FC236}">
                <a16:creationId xmlns:a16="http://schemas.microsoft.com/office/drawing/2014/main" id="{5B6032B8-2EC0-11CB-A670-D66C38DB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00"/>
            <a:ext cx="1371599" cy="5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11C2B8-B9CB-7A05-9274-AD5DB4E77A6F}"/>
              </a:ext>
            </a:extLst>
          </p:cNvPr>
          <p:cNvSpPr txBox="1">
            <a:spLocks/>
          </p:cNvSpPr>
          <p:nvPr/>
        </p:nvSpPr>
        <p:spPr>
          <a:xfrm>
            <a:off x="669228" y="4521253"/>
            <a:ext cx="2928743" cy="5536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2.2.4 Thiết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Network diagram outline">
            <a:extLst>
              <a:ext uri="{FF2B5EF4-FFF2-40B4-BE49-F238E27FC236}">
                <a16:creationId xmlns:a16="http://schemas.microsoft.com/office/drawing/2014/main" id="{D5F8685D-C9B0-118D-ED46-6CE694D8C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802" y="4452673"/>
            <a:ext cx="553667" cy="5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56757"/>
      </p:ext>
    </p:extLst>
  </p:cSld>
  <p:clrMapOvr>
    <a:masterClrMapping/>
  </p:clrMapOvr>
  <p:transition spd="slow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CB097-0BC7-268B-294E-43AE566B2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E2D80E7-474D-8761-B5A3-ED6C3328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42950"/>
            <a:ext cx="5400286" cy="4353001"/>
          </a:xfrm>
          <a:prstGeom prst="rect">
            <a:avLst/>
          </a:prstGeom>
        </p:spPr>
      </p:pic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1148319-12FF-7B1E-EC7D-86765C0D0B74}"/>
              </a:ext>
            </a:extLst>
          </p:cNvPr>
          <p:cNvSpPr/>
          <p:nvPr/>
        </p:nvSpPr>
        <p:spPr>
          <a:xfrm rot="10800000">
            <a:off x="5410200" y="0"/>
            <a:ext cx="3733800" cy="9715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0" name="Picture 9" descr="Image">
            <a:extLst>
              <a:ext uri="{FF2B5EF4-FFF2-40B4-BE49-F238E27FC236}">
                <a16:creationId xmlns:a16="http://schemas.microsoft.com/office/drawing/2014/main" id="{5B6032B8-2EC0-11CB-A670-D66C38DB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00"/>
            <a:ext cx="1371599" cy="5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039BB7B-1DEB-DB53-0A53-1FCDA5847819}"/>
              </a:ext>
            </a:extLst>
          </p:cNvPr>
          <p:cNvSpPr txBox="1">
            <a:spLocks/>
          </p:cNvSpPr>
          <p:nvPr/>
        </p:nvSpPr>
        <p:spPr>
          <a:xfrm>
            <a:off x="6230497" y="265484"/>
            <a:ext cx="2928743" cy="5536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2.2.4 Thiết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 descr="Network diagram outline">
            <a:extLst>
              <a:ext uri="{FF2B5EF4-FFF2-40B4-BE49-F238E27FC236}">
                <a16:creationId xmlns:a16="http://schemas.microsoft.com/office/drawing/2014/main" id="{632B1CC5-EA91-C40A-29F6-D75D30645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0071" y="196904"/>
            <a:ext cx="553667" cy="5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4118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937F69D-3199-A94C-6418-B413C8721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610" y="155417"/>
            <a:ext cx="5554678" cy="4324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CB097-0BC7-268B-294E-43AE566B2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1148319-12FF-7B1E-EC7D-86765C0D0B74}"/>
              </a:ext>
            </a:extLst>
          </p:cNvPr>
          <p:cNvSpPr/>
          <p:nvPr/>
        </p:nvSpPr>
        <p:spPr>
          <a:xfrm>
            <a:off x="-16933" y="4324350"/>
            <a:ext cx="3452400" cy="8191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0" name="Picture 9" descr="Image">
            <a:extLst>
              <a:ext uri="{FF2B5EF4-FFF2-40B4-BE49-F238E27FC236}">
                <a16:creationId xmlns:a16="http://schemas.microsoft.com/office/drawing/2014/main" id="{5B6032B8-2EC0-11CB-A670-D66C38DB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00"/>
            <a:ext cx="1371599" cy="5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D79925-ABD7-9325-9737-676669FEA12A}"/>
              </a:ext>
            </a:extLst>
          </p:cNvPr>
          <p:cNvSpPr txBox="1">
            <a:spLocks/>
          </p:cNvSpPr>
          <p:nvPr/>
        </p:nvSpPr>
        <p:spPr>
          <a:xfrm>
            <a:off x="669228" y="4521253"/>
            <a:ext cx="2928743" cy="5536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2.2.4 Thiết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Network diagram outline">
            <a:extLst>
              <a:ext uri="{FF2B5EF4-FFF2-40B4-BE49-F238E27FC236}">
                <a16:creationId xmlns:a16="http://schemas.microsoft.com/office/drawing/2014/main" id="{CF99CDB6-42A0-7335-8E60-1CF2089B4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802" y="4452673"/>
            <a:ext cx="553667" cy="5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C2A7-2CED-0B1E-87BC-F6802DF97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/>
              <a:t>2.3 Thiết kế ứng dụng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E3449-A13B-A155-D4D5-4E9EF49D75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/>
              <a:t>Bao gồm những giao diện nào?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3892-3FE7-7E5B-E03C-9DB3D04821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997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F945-3965-A016-B9BA-2790D0CBC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2.3.1 Giao diện menu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93EC2-1BA3-7121-39E9-3D7B67C7B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0212DC0-FC01-A659-0D66-C27BF92B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61" y="1418818"/>
            <a:ext cx="4934628" cy="3217682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63AA888-4475-9138-33C1-10F79BCE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51138"/>
            <a:ext cx="5177817" cy="3236136"/>
          </a:xfrm>
          <a:prstGeom prst="rect">
            <a:avLst/>
          </a:prstGeom>
        </p:spPr>
      </p:pic>
      <p:pic>
        <p:nvPicPr>
          <p:cNvPr id="11" name="Graphic 10" descr="List outline">
            <a:extLst>
              <a:ext uri="{FF2B5EF4-FFF2-40B4-BE49-F238E27FC236}">
                <a16:creationId xmlns:a16="http://schemas.microsoft.com/office/drawing/2014/main" id="{FE725DAE-A96B-FB47-E201-10C592679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075" y="54707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F945-3965-A016-B9BA-2790D0CBC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2.3.2 Giao diện cửa hàng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93EC2-1BA3-7121-39E9-3D7B67C7B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  <p:pic>
        <p:nvPicPr>
          <p:cNvPr id="4" name="Graphic 3" descr="Kiosk outline">
            <a:extLst>
              <a:ext uri="{FF2B5EF4-FFF2-40B4-BE49-F238E27FC236}">
                <a16:creationId xmlns:a16="http://schemas.microsoft.com/office/drawing/2014/main" id="{F7E5F6A6-FAED-128B-672F-F04A2045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45" y="482949"/>
            <a:ext cx="568755" cy="568755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78013FE-5099-74B9-EBA2-406FE714A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40875"/>
            <a:ext cx="4953000" cy="3095625"/>
          </a:xfrm>
          <a:prstGeom prst="rect">
            <a:avLst/>
          </a:prstGeom>
        </p:spPr>
      </p:pic>
      <p:pic>
        <p:nvPicPr>
          <p:cNvPr id="14" name="Picture 1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1EF9F99-4CEE-F839-C0D7-BA6820183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540875"/>
            <a:ext cx="5615475" cy="35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97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F945-3965-A016-B9BA-2790D0CBC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2.3.3 Giao diện sản phẩm và giỏ hàng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93EC2-1BA3-7121-39E9-3D7B67C7B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/>
          </a:p>
        </p:txBody>
      </p:sp>
      <p:pic>
        <p:nvPicPr>
          <p:cNvPr id="6" name="Graphic 5" descr="Information outline">
            <a:extLst>
              <a:ext uri="{FF2B5EF4-FFF2-40B4-BE49-F238E27FC236}">
                <a16:creationId xmlns:a16="http://schemas.microsoft.com/office/drawing/2014/main" id="{07302990-7E7A-8ED8-1157-A3F2B674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60" y="530712"/>
            <a:ext cx="489925" cy="489925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1F84B59-F82C-B9BA-E82F-2C27BE80F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0" y="1552779"/>
            <a:ext cx="4822960" cy="3014350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91CA5A-C21F-217C-F02A-D33985749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26" y="1738850"/>
            <a:ext cx="5205582" cy="3060008"/>
          </a:xfrm>
          <a:prstGeom prst="rect">
            <a:avLst/>
          </a:prstGeom>
        </p:spPr>
      </p:pic>
      <p:pic>
        <p:nvPicPr>
          <p:cNvPr id="12" name="Picture 1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40C36C8-2F6A-7E14-2F0C-88F28990D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20" y="1457024"/>
            <a:ext cx="5797855" cy="36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2641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F945-3965-A016-B9BA-2790D0CBC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2.3.4 Giao diện thanh toán bằng PayPal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93EC2-1BA3-7121-39E9-3D7B67C7B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/>
          </a:p>
        </p:txBody>
      </p:sp>
      <p:pic>
        <p:nvPicPr>
          <p:cNvPr id="12" name="Picture 1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F0F51C7-A508-76F0-2C9C-45ECBA5FA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75" y="1603647"/>
            <a:ext cx="3657600" cy="2286000"/>
          </a:xfrm>
          <a:prstGeom prst="rect">
            <a:avLst/>
          </a:prstGeom>
        </p:spPr>
      </p:pic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7A9B03D-7B05-B140-FF1B-AE49A686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67" y="1535389"/>
            <a:ext cx="4419602" cy="2762251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EE1433-31BD-6211-2DDC-FE44FAEFF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51" y="1535389"/>
            <a:ext cx="4724400" cy="2952750"/>
          </a:xfrm>
          <a:prstGeom prst="rect">
            <a:avLst/>
          </a:prstGeom>
        </p:spPr>
      </p:pic>
      <p:pic>
        <p:nvPicPr>
          <p:cNvPr id="18" name="Picture 1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30AE4C5-C26E-DEED-91FF-B9D57313B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75" y="1445624"/>
            <a:ext cx="5105402" cy="3190876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381D03-B5EB-4024-D2F9-636510D06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626" y="1374692"/>
            <a:ext cx="4876802" cy="3048001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23D472-4E3A-D341-5FF1-7807E3865C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9527" y="1603647"/>
            <a:ext cx="4879026" cy="3049391"/>
          </a:xfrm>
          <a:prstGeom prst="rect">
            <a:avLst/>
          </a:prstGeom>
        </p:spPr>
      </p:pic>
      <p:pic>
        <p:nvPicPr>
          <p:cNvPr id="24" name="Graphic 23" descr="Credit card outline">
            <a:extLst>
              <a:ext uri="{FF2B5EF4-FFF2-40B4-BE49-F238E27FC236}">
                <a16:creationId xmlns:a16="http://schemas.microsoft.com/office/drawing/2014/main" id="{F385FBAF-C5B3-EA47-E23F-637091CFB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800" y="520937"/>
            <a:ext cx="509475" cy="50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3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F945-3965-A016-B9BA-2790D0CBC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2.3.5 Danh sách đơn hàng và chi tiết đơn hàng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93EC2-1BA3-7121-39E9-3D7B67C7B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7E689E7-300E-31A2-BEE5-A2DCC08CF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85678"/>
            <a:ext cx="5386275" cy="3366422"/>
          </a:xfrm>
          <a:prstGeom prst="rect">
            <a:avLst/>
          </a:prstGeom>
        </p:spPr>
      </p:pic>
      <p:pic>
        <p:nvPicPr>
          <p:cNvPr id="12" name="Graphic 11" descr="List outline">
            <a:extLst>
              <a:ext uri="{FF2B5EF4-FFF2-40B4-BE49-F238E27FC236}">
                <a16:creationId xmlns:a16="http://schemas.microsoft.com/office/drawing/2014/main" id="{75DCEBC4-94C1-9CB6-31D4-25EEB9A4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835" y="547075"/>
            <a:ext cx="457200" cy="457200"/>
          </a:xfrm>
          <a:prstGeom prst="rect">
            <a:avLst/>
          </a:prstGeom>
        </p:spPr>
      </p:pic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FD200F3-700E-C40F-A84C-A7115010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800" y="1522912"/>
            <a:ext cx="5587125" cy="3491953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DF0F1F-A3EC-4853-DE61-DB2730CEB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85" y="1333500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2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45FB-9D9E-A0D9-4EED-DE39EAEE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/>
              <a:t>2.3.6 Giao diện admin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97E48-EAC6-2CAE-A2EE-33F2365B17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/>
          </a:p>
        </p:txBody>
      </p:sp>
      <p:pic>
        <p:nvPicPr>
          <p:cNvPr id="7" name="Graphic 6" descr="Ui Ux outline">
            <a:extLst>
              <a:ext uri="{FF2B5EF4-FFF2-40B4-BE49-F238E27FC236}">
                <a16:creationId xmlns:a16="http://schemas.microsoft.com/office/drawing/2014/main" id="{6A1AB0C8-1B3E-FA7D-7EF1-CE9DA00F7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635" y="508975"/>
            <a:ext cx="533400" cy="533400"/>
          </a:xfrm>
          <a:prstGeom prst="rect">
            <a:avLst/>
          </a:prstGeom>
        </p:spPr>
      </p:pic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D6897D0-71E6-9F44-FBC6-92EB0636A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10" y="1559295"/>
            <a:ext cx="5410200" cy="338137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4F7F98B-F2B4-4EA0-6AB7-64910BF4E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75" y="1451662"/>
            <a:ext cx="5600700" cy="3500438"/>
          </a:xfrm>
          <a:prstGeom prst="rect">
            <a:avLst/>
          </a:pr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1713CF2-0812-3212-783E-9434CE2A3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75" y="1463092"/>
            <a:ext cx="5762556" cy="3601598"/>
          </a:xfrm>
          <a:prstGeom prst="rect">
            <a:avLst/>
          </a:prstGeom>
        </p:spPr>
      </p:pic>
      <p:pic>
        <p:nvPicPr>
          <p:cNvPr id="15" name="Picture 1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65E4595-5D2F-15C7-D2B7-7C25E194E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115" y="1364518"/>
            <a:ext cx="5920275" cy="3700172"/>
          </a:xfrm>
          <a:prstGeom prst="rect">
            <a:avLst/>
          </a:prstGeom>
        </p:spPr>
      </p:pic>
      <p:pic>
        <p:nvPicPr>
          <p:cNvPr id="17" name="Picture 16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1736AF7E-B0DE-4893-A1B5-3559BBD2A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115" y="1373456"/>
            <a:ext cx="6007685" cy="375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0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D9ACB-E958-0E24-F4C9-DD8DB6B415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520458" y="5123483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/>
          </a:p>
        </p:txBody>
      </p:sp>
      <p:sp>
        <p:nvSpPr>
          <p:cNvPr id="3" name="Google Shape;321;p37">
            <a:extLst>
              <a:ext uri="{FF2B5EF4-FFF2-40B4-BE49-F238E27FC236}">
                <a16:creationId xmlns:a16="http://schemas.microsoft.com/office/drawing/2014/main" id="{232D9EB4-D11E-A11C-4618-840C78C8EF4E}"/>
              </a:ext>
            </a:extLst>
          </p:cNvPr>
          <p:cNvSpPr/>
          <p:nvPr/>
        </p:nvSpPr>
        <p:spPr>
          <a:xfrm>
            <a:off x="4378221" y="1773747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3;p37">
            <a:extLst>
              <a:ext uri="{FF2B5EF4-FFF2-40B4-BE49-F238E27FC236}">
                <a16:creationId xmlns:a16="http://schemas.microsoft.com/office/drawing/2014/main" id="{7C570F3B-9EDF-83CE-AEDB-7D204D245D5E}"/>
              </a:ext>
            </a:extLst>
          </p:cNvPr>
          <p:cNvSpPr/>
          <p:nvPr/>
        </p:nvSpPr>
        <p:spPr>
          <a:xfrm>
            <a:off x="4346122" y="3565950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4;p37">
            <a:extLst>
              <a:ext uri="{FF2B5EF4-FFF2-40B4-BE49-F238E27FC236}">
                <a16:creationId xmlns:a16="http://schemas.microsoft.com/office/drawing/2014/main" id="{D82E05C4-AD27-0885-CEAB-F4C47D08795B}"/>
              </a:ext>
            </a:extLst>
          </p:cNvPr>
          <p:cNvSpPr/>
          <p:nvPr/>
        </p:nvSpPr>
        <p:spPr>
          <a:xfrm>
            <a:off x="4346122" y="867353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25;p37">
            <a:extLst>
              <a:ext uri="{FF2B5EF4-FFF2-40B4-BE49-F238E27FC236}">
                <a16:creationId xmlns:a16="http://schemas.microsoft.com/office/drawing/2014/main" id="{6CF71DB5-31FE-9C6A-5BD1-99C1AB39ED68}"/>
              </a:ext>
            </a:extLst>
          </p:cNvPr>
          <p:cNvSpPr txBox="1">
            <a:spLocks/>
          </p:cNvSpPr>
          <p:nvPr/>
        </p:nvSpPr>
        <p:spPr>
          <a:xfrm>
            <a:off x="413455" y="220736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b="1" dirty="0" err="1">
                <a:latin typeface="+mj-lt"/>
              </a:rPr>
              <a:t>Nội</a:t>
            </a:r>
            <a:r>
              <a:rPr lang="en" sz="4000" b="1" dirty="0">
                <a:latin typeface="+mj-lt"/>
              </a:rPr>
              <a:t> Dung</a:t>
            </a:r>
            <a:endParaRPr lang="en-US" sz="4000" b="1" dirty="0">
              <a:latin typeface="+mj-lt"/>
            </a:endParaRPr>
          </a:p>
        </p:txBody>
      </p:sp>
      <p:sp>
        <p:nvSpPr>
          <p:cNvPr id="8" name="Google Shape;326;p37">
            <a:extLst>
              <a:ext uri="{FF2B5EF4-FFF2-40B4-BE49-F238E27FC236}">
                <a16:creationId xmlns:a16="http://schemas.microsoft.com/office/drawing/2014/main" id="{C17C5364-3787-DD78-F635-EFB595D2CBDC}"/>
              </a:ext>
            </a:extLst>
          </p:cNvPr>
          <p:cNvSpPr/>
          <p:nvPr/>
        </p:nvSpPr>
        <p:spPr>
          <a:xfrm>
            <a:off x="1894378" y="1406989"/>
            <a:ext cx="1299012" cy="2597543"/>
          </a:xfrm>
          <a:custGeom>
            <a:avLst/>
            <a:gdLst/>
            <a:ahLst/>
            <a:cxnLst/>
            <a:rect l="l" t="t" r="r" b="b"/>
            <a:pathLst>
              <a:path w="15892" h="31782" fill="none" extrusionOk="0">
                <a:moveTo>
                  <a:pt x="1" y="1"/>
                </a:moveTo>
                <a:cubicBezTo>
                  <a:pt x="8768" y="1"/>
                  <a:pt x="15891" y="7110"/>
                  <a:pt x="15891" y="15891"/>
                </a:cubicBezTo>
                <a:cubicBezTo>
                  <a:pt x="15891" y="24659"/>
                  <a:pt x="8768" y="31782"/>
                  <a:pt x="1" y="31782"/>
                </a:cubicBezTo>
              </a:path>
            </a:pathLst>
          </a:custGeom>
          <a:noFill/>
          <a:ln w="33150" cap="flat" cmpd="sng">
            <a:solidFill>
              <a:schemeClr val="dk1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335;p37">
            <a:extLst>
              <a:ext uri="{FF2B5EF4-FFF2-40B4-BE49-F238E27FC236}">
                <a16:creationId xmlns:a16="http://schemas.microsoft.com/office/drawing/2014/main" id="{FF2DCA3E-91F1-785C-2D1A-29E30C843DB9}"/>
              </a:ext>
            </a:extLst>
          </p:cNvPr>
          <p:cNvGrpSpPr/>
          <p:nvPr/>
        </p:nvGrpSpPr>
        <p:grpSpPr>
          <a:xfrm>
            <a:off x="3295076" y="1729499"/>
            <a:ext cx="1787566" cy="879296"/>
            <a:chOff x="3393175" y="1615121"/>
            <a:chExt cx="1738581" cy="87929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" name="Google Shape;336;p37">
              <a:extLst>
                <a:ext uri="{FF2B5EF4-FFF2-40B4-BE49-F238E27FC236}">
                  <a16:creationId xmlns:a16="http://schemas.microsoft.com/office/drawing/2014/main" id="{C8CDFE61-026E-77D4-7145-E08E0C331775}"/>
                </a:ext>
              </a:extLst>
            </p:cNvPr>
            <p:cNvSpPr/>
            <p:nvPr/>
          </p:nvSpPr>
          <p:spPr>
            <a:xfrm>
              <a:off x="4231600" y="161512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highlight>
                  <a:srgbClr val="FFFF00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9" name="Google Shape;337;p37">
              <a:extLst>
                <a:ext uri="{FF2B5EF4-FFF2-40B4-BE49-F238E27FC236}">
                  <a16:creationId xmlns:a16="http://schemas.microsoft.com/office/drawing/2014/main" id="{23EA3AD8-DC8F-82C6-211F-B42EDA16501C}"/>
                </a:ext>
              </a:extLst>
            </p:cNvPr>
            <p:cNvCxnSpPr/>
            <p:nvPr/>
          </p:nvCxnSpPr>
          <p:spPr>
            <a:xfrm rot="10800000">
              <a:off x="3504725" y="2052525"/>
              <a:ext cx="770700" cy="0"/>
            </a:xfrm>
            <a:prstGeom prst="straightConnector1">
              <a:avLst/>
            </a:pr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338;p37">
              <a:extLst>
                <a:ext uri="{FF2B5EF4-FFF2-40B4-BE49-F238E27FC236}">
                  <a16:creationId xmlns:a16="http://schemas.microsoft.com/office/drawing/2014/main" id="{DB70933D-3AC0-EE8C-1134-41122EA8D4B7}"/>
                </a:ext>
              </a:extLst>
            </p:cNvPr>
            <p:cNvSpPr/>
            <p:nvPr/>
          </p:nvSpPr>
          <p:spPr>
            <a:xfrm>
              <a:off x="3393175" y="1961463"/>
              <a:ext cx="186600" cy="186600"/>
            </a:xfrm>
            <a:prstGeom prst="ellipse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</p:grpSp>
      <p:grpSp>
        <p:nvGrpSpPr>
          <p:cNvPr id="21" name="Google Shape;339;p37">
            <a:extLst>
              <a:ext uri="{FF2B5EF4-FFF2-40B4-BE49-F238E27FC236}">
                <a16:creationId xmlns:a16="http://schemas.microsoft.com/office/drawing/2014/main" id="{73028775-7731-E540-8B2E-A7A395B77177}"/>
              </a:ext>
            </a:extLst>
          </p:cNvPr>
          <p:cNvGrpSpPr/>
          <p:nvPr/>
        </p:nvGrpSpPr>
        <p:grpSpPr>
          <a:xfrm flipV="1">
            <a:off x="3036176" y="3312475"/>
            <a:ext cx="2050931" cy="1077409"/>
            <a:chOff x="3080825" y="581133"/>
            <a:chExt cx="2050931" cy="1077409"/>
          </a:xfrm>
          <a:solidFill>
            <a:schemeClr val="accent6"/>
          </a:solidFill>
        </p:grpSpPr>
        <p:grpSp>
          <p:nvGrpSpPr>
            <p:cNvPr id="22" name="Google Shape;340;p37">
              <a:extLst>
                <a:ext uri="{FF2B5EF4-FFF2-40B4-BE49-F238E27FC236}">
                  <a16:creationId xmlns:a16="http://schemas.microsoft.com/office/drawing/2014/main" id="{14EE953F-8552-1722-5248-20B124158B9C}"/>
                </a:ext>
              </a:extLst>
            </p:cNvPr>
            <p:cNvGrpSpPr/>
            <p:nvPr/>
          </p:nvGrpSpPr>
          <p:grpSpPr>
            <a:xfrm>
              <a:off x="3109325" y="581133"/>
              <a:ext cx="2022431" cy="982568"/>
              <a:chOff x="3109325" y="581133"/>
              <a:chExt cx="2022431" cy="982568"/>
            </a:xfrm>
            <a:grpFill/>
          </p:grpSpPr>
          <p:sp>
            <p:nvSpPr>
              <p:cNvPr id="24" name="Google Shape;341;p37">
                <a:extLst>
                  <a:ext uri="{FF2B5EF4-FFF2-40B4-BE49-F238E27FC236}">
                    <a16:creationId xmlns:a16="http://schemas.microsoft.com/office/drawing/2014/main" id="{15C70CC0-1C13-1B7D-702B-E625F2CA93CF}"/>
                  </a:ext>
                </a:extLst>
              </p:cNvPr>
              <p:cNvSpPr/>
              <p:nvPr/>
            </p:nvSpPr>
            <p:spPr>
              <a:xfrm>
                <a:off x="4231600" y="581133"/>
                <a:ext cx="900156" cy="879296"/>
              </a:xfrm>
              <a:custGeom>
                <a:avLst/>
                <a:gdLst/>
                <a:ahLst/>
                <a:cxnLst/>
                <a:rect l="l" t="t" r="r" b="b"/>
                <a:pathLst>
                  <a:path w="27230" h="26599" extrusionOk="0">
                    <a:moveTo>
                      <a:pt x="13614" y="0"/>
                    </a:moveTo>
                    <a:cubicBezTo>
                      <a:pt x="12791" y="0"/>
                      <a:pt x="11966" y="316"/>
                      <a:pt x="11335" y="947"/>
                    </a:cubicBezTo>
                    <a:lnTo>
                      <a:pt x="1262" y="11019"/>
                    </a:lnTo>
                    <a:cubicBezTo>
                      <a:pt x="0" y="12281"/>
                      <a:pt x="0" y="14317"/>
                      <a:pt x="1262" y="15567"/>
                    </a:cubicBezTo>
                    <a:lnTo>
                      <a:pt x="11335" y="25652"/>
                    </a:lnTo>
                    <a:cubicBezTo>
                      <a:pt x="11966" y="26283"/>
                      <a:pt x="12791" y="26599"/>
                      <a:pt x="13614" y="26599"/>
                    </a:cubicBezTo>
                    <a:cubicBezTo>
                      <a:pt x="14437" y="26599"/>
                      <a:pt x="15258" y="26283"/>
                      <a:pt x="15883" y="25652"/>
                    </a:cubicBezTo>
                    <a:lnTo>
                      <a:pt x="25968" y="15567"/>
                    </a:lnTo>
                    <a:cubicBezTo>
                      <a:pt x="27230" y="14317"/>
                      <a:pt x="27230" y="12281"/>
                      <a:pt x="25968" y="11019"/>
                    </a:cubicBezTo>
                    <a:lnTo>
                      <a:pt x="15883" y="947"/>
                    </a:lnTo>
                    <a:cubicBezTo>
                      <a:pt x="15258" y="316"/>
                      <a:pt x="14437" y="0"/>
                      <a:pt x="13614" y="0"/>
                    </a:cubicBezTo>
                    <a:close/>
                  </a:path>
                </a:pathLst>
              </a:custGeom>
              <a:grp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25" name="Google Shape;342;p37">
                <a:extLst>
                  <a:ext uri="{FF2B5EF4-FFF2-40B4-BE49-F238E27FC236}">
                    <a16:creationId xmlns:a16="http://schemas.microsoft.com/office/drawing/2014/main" id="{D4BDDF8E-4308-0360-90EE-53AC27EC346F}"/>
                  </a:ext>
                </a:extLst>
              </p:cNvPr>
              <p:cNvCxnSpPr/>
              <p:nvPr/>
            </p:nvCxnSpPr>
            <p:spPr>
              <a:xfrm flipH="1">
                <a:off x="3109325" y="1014101"/>
                <a:ext cx="1166100" cy="549600"/>
              </a:xfrm>
              <a:prstGeom prst="bentConnector3">
                <a:avLst>
                  <a:gd name="adj1" fmla="val 38959"/>
                </a:avLst>
              </a:prstGeom>
              <a:grp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Google Shape;343;p37">
              <a:extLst>
                <a:ext uri="{FF2B5EF4-FFF2-40B4-BE49-F238E27FC236}">
                  <a16:creationId xmlns:a16="http://schemas.microsoft.com/office/drawing/2014/main" id="{511A7C3D-81E8-0FE7-A44B-AE03B215B3B6}"/>
                </a:ext>
              </a:extLst>
            </p:cNvPr>
            <p:cNvSpPr/>
            <p:nvPr/>
          </p:nvSpPr>
          <p:spPr>
            <a:xfrm>
              <a:off x="3080825" y="1471942"/>
              <a:ext cx="186600" cy="186600"/>
            </a:xfrm>
            <a:prstGeom prst="ellipse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345;p37">
            <a:extLst>
              <a:ext uri="{FF2B5EF4-FFF2-40B4-BE49-F238E27FC236}">
                <a16:creationId xmlns:a16="http://schemas.microsoft.com/office/drawing/2014/main" id="{A29097DF-240A-BF8E-BB6A-06F224BCD965}"/>
              </a:ext>
            </a:extLst>
          </p:cNvPr>
          <p:cNvSpPr txBox="1">
            <a:spLocks/>
          </p:cNvSpPr>
          <p:nvPr/>
        </p:nvSpPr>
        <p:spPr>
          <a:xfrm>
            <a:off x="4174321" y="1770563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500" b="1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8" name="Google Shape;346;p37">
            <a:extLst>
              <a:ext uri="{FF2B5EF4-FFF2-40B4-BE49-F238E27FC236}">
                <a16:creationId xmlns:a16="http://schemas.microsoft.com/office/drawing/2014/main" id="{52F93EE9-10C4-B039-F56B-7A4AFF918114}"/>
              </a:ext>
            </a:extLst>
          </p:cNvPr>
          <p:cNvSpPr txBox="1">
            <a:spLocks/>
          </p:cNvSpPr>
          <p:nvPr/>
        </p:nvSpPr>
        <p:spPr>
          <a:xfrm>
            <a:off x="4166716" y="3549954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500" b="1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30" name="Google Shape;348;p37">
            <a:extLst>
              <a:ext uri="{FF2B5EF4-FFF2-40B4-BE49-F238E27FC236}">
                <a16:creationId xmlns:a16="http://schemas.microsoft.com/office/drawing/2014/main" id="{0B7E00A3-26E8-0C28-19BF-C0EFC041AF84}"/>
              </a:ext>
            </a:extLst>
          </p:cNvPr>
          <p:cNvSpPr txBox="1">
            <a:spLocks/>
          </p:cNvSpPr>
          <p:nvPr/>
        </p:nvSpPr>
        <p:spPr>
          <a:xfrm>
            <a:off x="5047026" y="1139639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latin typeface="+mn-lt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+mn-lt"/>
                <a:ea typeface="Roboto Condensed" charset="0"/>
                <a:cs typeface="Times New Roman" panose="02020603050405020304" pitchFamily="18" charset="0"/>
              </a:rPr>
              <a:t>Tổng quan về dự</a:t>
            </a:r>
            <a:r>
              <a:rPr lang="en-US" sz="1800" b="1" dirty="0">
                <a:latin typeface="+mn-lt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+mn-lt"/>
                <a:ea typeface="Roboto Condensed" charset="0"/>
                <a:cs typeface="Times New Roman" panose="02020603050405020304" pitchFamily="18" charset="0"/>
              </a:rPr>
              <a:t>án</a:t>
            </a:r>
            <a:r>
              <a:rPr lang="en-US" sz="1800" b="1" dirty="0">
                <a:latin typeface="+mn-lt"/>
                <a:ea typeface="Roboto Condensed" charset="0"/>
                <a:cs typeface="Times New Roman" panose="02020603050405020304" pitchFamily="18" charset="0"/>
              </a:rPr>
              <a:t>.</a:t>
            </a:r>
            <a:endParaRPr lang="vi-VN" sz="1800" b="1" dirty="0">
              <a:latin typeface="+mn-lt"/>
            </a:endParaRPr>
          </a:p>
        </p:txBody>
      </p:sp>
      <p:sp>
        <p:nvSpPr>
          <p:cNvPr id="31" name="Google Shape;354;p37">
            <a:extLst>
              <a:ext uri="{FF2B5EF4-FFF2-40B4-BE49-F238E27FC236}">
                <a16:creationId xmlns:a16="http://schemas.microsoft.com/office/drawing/2014/main" id="{70251DDC-D5C1-CAA3-FC7C-26BF5E960F00}"/>
              </a:ext>
            </a:extLst>
          </p:cNvPr>
          <p:cNvSpPr txBox="1">
            <a:spLocks/>
          </p:cNvSpPr>
          <p:nvPr/>
        </p:nvSpPr>
        <p:spPr>
          <a:xfrm>
            <a:off x="5128668" y="3851180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latin typeface="+mn-lt"/>
                <a:ea typeface="Roboto Condensed" charset="0"/>
                <a:cs typeface="Times New Roman" panose="02020603050405020304" pitchFamily="18" charset="0"/>
              </a:rPr>
              <a:t>Tổng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+mn-lt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latin typeface="+mn-lt"/>
                <a:ea typeface="Roboto Condensed" charset="0"/>
                <a:cs typeface="Times New Roman" panose="02020603050405020304" pitchFamily="18" charset="0"/>
              </a:rPr>
              <a:t>kết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+mn-lt"/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latin typeface="+mn-lt"/>
                <a:ea typeface="Roboto Condensed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+mn-lt"/>
                <a:ea typeface="Roboto Condensed" charset="0"/>
                <a:cs typeface="Times New Roman" panose="02020603050405020304" pitchFamily="18" charset="0"/>
              </a:rPr>
              <a:t> Demo.</a:t>
            </a:r>
            <a:endParaRPr lang="en-US" sz="1800" b="1" dirty="0" err="1">
              <a:solidFill>
                <a:schemeClr val="tx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2" name="Google Shape;321;p37">
            <a:extLst>
              <a:ext uri="{FF2B5EF4-FFF2-40B4-BE49-F238E27FC236}">
                <a16:creationId xmlns:a16="http://schemas.microsoft.com/office/drawing/2014/main" id="{8DBDF547-CA0C-F152-5EB3-8CB2CC74BF1D}"/>
              </a:ext>
            </a:extLst>
          </p:cNvPr>
          <p:cNvSpPr/>
          <p:nvPr/>
        </p:nvSpPr>
        <p:spPr>
          <a:xfrm>
            <a:off x="4451699" y="2654759"/>
            <a:ext cx="3921922" cy="78263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5;p37">
            <a:extLst>
              <a:ext uri="{FF2B5EF4-FFF2-40B4-BE49-F238E27FC236}">
                <a16:creationId xmlns:a16="http://schemas.microsoft.com/office/drawing/2014/main" id="{64EAED0F-26C6-7DAB-6595-8509E532AE87}"/>
              </a:ext>
            </a:extLst>
          </p:cNvPr>
          <p:cNvGrpSpPr/>
          <p:nvPr/>
        </p:nvGrpSpPr>
        <p:grpSpPr>
          <a:xfrm>
            <a:off x="3295077" y="2602347"/>
            <a:ext cx="1836552" cy="879296"/>
            <a:chOff x="3488345" y="1615121"/>
            <a:chExt cx="1643411" cy="879296"/>
          </a:xfrm>
          <a:solidFill>
            <a:schemeClr val="accent4">
              <a:lumMod val="25000"/>
            </a:schemeClr>
          </a:solidFill>
        </p:grpSpPr>
        <p:sp>
          <p:nvSpPr>
            <p:cNvPr id="34" name="Google Shape;336;p37">
              <a:extLst>
                <a:ext uri="{FF2B5EF4-FFF2-40B4-BE49-F238E27FC236}">
                  <a16:creationId xmlns:a16="http://schemas.microsoft.com/office/drawing/2014/main" id="{239299AF-85FF-77A9-58BD-069E0D35095B}"/>
                </a:ext>
              </a:extLst>
            </p:cNvPr>
            <p:cNvSpPr/>
            <p:nvPr/>
          </p:nvSpPr>
          <p:spPr>
            <a:xfrm>
              <a:off x="4231600" y="161512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5" name="Google Shape;337;p37">
              <a:extLst>
                <a:ext uri="{FF2B5EF4-FFF2-40B4-BE49-F238E27FC236}">
                  <a16:creationId xmlns:a16="http://schemas.microsoft.com/office/drawing/2014/main" id="{8E68B882-8017-6ED3-785D-F5DD49071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6413" y="2052525"/>
              <a:ext cx="589012" cy="16328"/>
            </a:xfrm>
            <a:prstGeom prst="straightConnector1">
              <a:avLst/>
            </a:prstGeom>
            <a:grpFill/>
            <a:ln w="9525" cap="flat" cmpd="sng">
              <a:solidFill>
                <a:schemeClr val="accent4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Google Shape;338;p37">
              <a:extLst>
                <a:ext uri="{FF2B5EF4-FFF2-40B4-BE49-F238E27FC236}">
                  <a16:creationId xmlns:a16="http://schemas.microsoft.com/office/drawing/2014/main" id="{06E5540D-E401-012C-C903-1710A92765AB}"/>
                </a:ext>
              </a:extLst>
            </p:cNvPr>
            <p:cNvSpPr/>
            <p:nvPr/>
          </p:nvSpPr>
          <p:spPr>
            <a:xfrm>
              <a:off x="3488345" y="1961463"/>
              <a:ext cx="186600" cy="186600"/>
            </a:xfrm>
            <a:prstGeom prst="ellipse">
              <a:avLst/>
            </a:prstGeom>
            <a:solidFill>
              <a:schemeClr val="accent4">
                <a:lumMod val="10000"/>
              </a:schemeClr>
            </a:solidFill>
            <a:ln w="9525" cap="flat" cmpd="sng">
              <a:solidFill>
                <a:schemeClr val="accent4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45;p37">
            <a:extLst>
              <a:ext uri="{FF2B5EF4-FFF2-40B4-BE49-F238E27FC236}">
                <a16:creationId xmlns:a16="http://schemas.microsoft.com/office/drawing/2014/main" id="{B29EC980-06BE-454A-A216-5400464A8A1C}"/>
              </a:ext>
            </a:extLst>
          </p:cNvPr>
          <p:cNvSpPr txBox="1">
            <a:spLocks/>
          </p:cNvSpPr>
          <p:nvPr/>
        </p:nvSpPr>
        <p:spPr>
          <a:xfrm>
            <a:off x="4243214" y="2680751"/>
            <a:ext cx="826522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3F2509-F343-23E9-85D0-5111A911A7B7}"/>
              </a:ext>
            </a:extLst>
          </p:cNvPr>
          <p:cNvSpPr/>
          <p:nvPr/>
        </p:nvSpPr>
        <p:spPr>
          <a:xfrm>
            <a:off x="5135208" y="1951342"/>
            <a:ext cx="3037114" cy="440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/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Khảo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sát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thiết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kế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AFE6C4-76F2-46C1-C04F-CF4FF709DB91}"/>
              </a:ext>
            </a:extLst>
          </p:cNvPr>
          <p:cNvSpPr/>
          <p:nvPr/>
        </p:nvSpPr>
        <p:spPr>
          <a:xfrm>
            <a:off x="5184193" y="2824189"/>
            <a:ext cx="3192236" cy="440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/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Thực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hiện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dự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án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ea typeface="Roboto Condensed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44" name="Google Shape;339;p37">
            <a:extLst>
              <a:ext uri="{FF2B5EF4-FFF2-40B4-BE49-F238E27FC236}">
                <a16:creationId xmlns:a16="http://schemas.microsoft.com/office/drawing/2014/main" id="{F6D0FFFE-7645-9F4B-A9DA-4DE2257816B8}"/>
              </a:ext>
            </a:extLst>
          </p:cNvPr>
          <p:cNvGrpSpPr/>
          <p:nvPr/>
        </p:nvGrpSpPr>
        <p:grpSpPr>
          <a:xfrm>
            <a:off x="2936783" y="778714"/>
            <a:ext cx="2050931" cy="1077409"/>
            <a:chOff x="3080825" y="581133"/>
            <a:chExt cx="2050931" cy="1077409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45" name="Google Shape;340;p37">
              <a:extLst>
                <a:ext uri="{FF2B5EF4-FFF2-40B4-BE49-F238E27FC236}">
                  <a16:creationId xmlns:a16="http://schemas.microsoft.com/office/drawing/2014/main" id="{1282329D-16A7-B2BC-5177-39A1015208B8}"/>
                </a:ext>
              </a:extLst>
            </p:cNvPr>
            <p:cNvGrpSpPr/>
            <p:nvPr/>
          </p:nvGrpSpPr>
          <p:grpSpPr>
            <a:xfrm>
              <a:off x="3109325" y="581133"/>
              <a:ext cx="2022431" cy="982568"/>
              <a:chOff x="3109325" y="581133"/>
              <a:chExt cx="2022431" cy="982568"/>
            </a:xfrm>
            <a:grpFill/>
          </p:grpSpPr>
          <p:sp>
            <p:nvSpPr>
              <p:cNvPr id="47" name="Google Shape;341;p37">
                <a:extLst>
                  <a:ext uri="{FF2B5EF4-FFF2-40B4-BE49-F238E27FC236}">
                    <a16:creationId xmlns:a16="http://schemas.microsoft.com/office/drawing/2014/main" id="{789C5DCD-BFF5-BD86-4DB3-B4D714821BC5}"/>
                  </a:ext>
                </a:extLst>
              </p:cNvPr>
              <p:cNvSpPr/>
              <p:nvPr/>
            </p:nvSpPr>
            <p:spPr>
              <a:xfrm>
                <a:off x="4231600" y="581133"/>
                <a:ext cx="900156" cy="879296"/>
              </a:xfrm>
              <a:custGeom>
                <a:avLst/>
                <a:gdLst/>
                <a:ahLst/>
                <a:cxnLst/>
                <a:rect l="l" t="t" r="r" b="b"/>
                <a:pathLst>
                  <a:path w="27230" h="26599" extrusionOk="0">
                    <a:moveTo>
                      <a:pt x="13614" y="0"/>
                    </a:moveTo>
                    <a:cubicBezTo>
                      <a:pt x="12791" y="0"/>
                      <a:pt x="11966" y="316"/>
                      <a:pt x="11335" y="947"/>
                    </a:cubicBezTo>
                    <a:lnTo>
                      <a:pt x="1262" y="11019"/>
                    </a:lnTo>
                    <a:cubicBezTo>
                      <a:pt x="0" y="12281"/>
                      <a:pt x="0" y="14317"/>
                      <a:pt x="1262" y="15567"/>
                    </a:cubicBezTo>
                    <a:lnTo>
                      <a:pt x="11335" y="25652"/>
                    </a:lnTo>
                    <a:cubicBezTo>
                      <a:pt x="11966" y="26283"/>
                      <a:pt x="12791" y="26599"/>
                      <a:pt x="13614" y="26599"/>
                    </a:cubicBezTo>
                    <a:cubicBezTo>
                      <a:pt x="14437" y="26599"/>
                      <a:pt x="15258" y="26283"/>
                      <a:pt x="15883" y="25652"/>
                    </a:cubicBezTo>
                    <a:lnTo>
                      <a:pt x="25968" y="15567"/>
                    </a:lnTo>
                    <a:cubicBezTo>
                      <a:pt x="27230" y="14317"/>
                      <a:pt x="27230" y="12281"/>
                      <a:pt x="25968" y="11019"/>
                    </a:cubicBezTo>
                    <a:lnTo>
                      <a:pt x="15883" y="947"/>
                    </a:lnTo>
                    <a:cubicBezTo>
                      <a:pt x="15258" y="316"/>
                      <a:pt x="14437" y="0"/>
                      <a:pt x="13614" y="0"/>
                    </a:cubicBezTo>
                    <a:close/>
                  </a:path>
                </a:pathLst>
              </a:custGeom>
              <a:grp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48" name="Google Shape;342;p37">
                <a:extLst>
                  <a:ext uri="{FF2B5EF4-FFF2-40B4-BE49-F238E27FC236}">
                    <a16:creationId xmlns:a16="http://schemas.microsoft.com/office/drawing/2014/main" id="{69F2612D-435D-1B0A-B07E-1B7E0234FC9F}"/>
                  </a:ext>
                </a:extLst>
              </p:cNvPr>
              <p:cNvCxnSpPr/>
              <p:nvPr/>
            </p:nvCxnSpPr>
            <p:spPr>
              <a:xfrm flipH="1">
                <a:off x="3109325" y="1014101"/>
                <a:ext cx="1166100" cy="549600"/>
              </a:xfrm>
              <a:prstGeom prst="bentConnector3">
                <a:avLst>
                  <a:gd name="adj1" fmla="val 38959"/>
                </a:avLst>
              </a:prstGeom>
              <a:grp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6" name="Google Shape;343;p37">
              <a:extLst>
                <a:ext uri="{FF2B5EF4-FFF2-40B4-BE49-F238E27FC236}">
                  <a16:creationId xmlns:a16="http://schemas.microsoft.com/office/drawing/2014/main" id="{523A8FAE-A3AF-92D7-D2AA-1287194A0049}"/>
                </a:ext>
              </a:extLst>
            </p:cNvPr>
            <p:cNvSpPr/>
            <p:nvPr/>
          </p:nvSpPr>
          <p:spPr>
            <a:xfrm>
              <a:off x="3080825" y="1471942"/>
              <a:ext cx="186600" cy="186600"/>
            </a:xfrm>
            <a:prstGeom prst="ellipse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344;p37">
            <a:extLst>
              <a:ext uri="{FF2B5EF4-FFF2-40B4-BE49-F238E27FC236}">
                <a16:creationId xmlns:a16="http://schemas.microsoft.com/office/drawing/2014/main" id="{63F1E060-8057-F8A5-57EB-A5979788466A}"/>
              </a:ext>
            </a:extLst>
          </p:cNvPr>
          <p:cNvSpPr txBox="1">
            <a:spLocks/>
          </p:cNvSpPr>
          <p:nvPr/>
        </p:nvSpPr>
        <p:spPr>
          <a:xfrm>
            <a:off x="4136099" y="818410"/>
            <a:ext cx="806833" cy="772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600" b="1" dirty="0">
                <a:solidFill>
                  <a:schemeClr val="lt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2334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39BA-2DEB-FB69-95BB-192BF3FE1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 dirty="0"/>
              <a:t>3. </a:t>
            </a:r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13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"/>
          </a:p>
        </p:txBody>
      </p:sp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768" y="163883"/>
            <a:ext cx="138824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21;p14">
            <a:extLst>
              <a:ext uri="{FF2B5EF4-FFF2-40B4-BE49-F238E27FC236}">
                <a16:creationId xmlns:a16="http://schemas.microsoft.com/office/drawing/2014/main" id="{B92D61C0-2C36-D96D-4B99-2F00D5E1CB31}"/>
              </a:ext>
            </a:extLst>
          </p:cNvPr>
          <p:cNvSpPr txBox="1">
            <a:spLocks/>
          </p:cNvSpPr>
          <p:nvPr/>
        </p:nvSpPr>
        <p:spPr>
          <a:xfrm>
            <a:off x="304800" y="405655"/>
            <a:ext cx="40944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09C35C6-06D0-F451-9184-E4CEBE245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58159"/>
            <a:ext cx="6757397" cy="32783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"/>
          </a:p>
        </p:txBody>
      </p:sp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768" y="163883"/>
            <a:ext cx="138824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21;p14">
            <a:extLst>
              <a:ext uri="{FF2B5EF4-FFF2-40B4-BE49-F238E27FC236}">
                <a16:creationId xmlns:a16="http://schemas.microsoft.com/office/drawing/2014/main" id="{B92D61C0-2C36-D96D-4B99-2F00D5E1CB31}"/>
              </a:ext>
            </a:extLst>
          </p:cNvPr>
          <p:cNvSpPr txBox="1">
            <a:spLocks/>
          </p:cNvSpPr>
          <p:nvPr/>
        </p:nvSpPr>
        <p:spPr>
          <a:xfrm>
            <a:off x="304800" y="405655"/>
            <a:ext cx="40944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text, website&#10;&#10;Description automatically generated with medium confidence">
            <a:extLst>
              <a:ext uri="{FF2B5EF4-FFF2-40B4-BE49-F238E27FC236}">
                <a16:creationId xmlns:a16="http://schemas.microsoft.com/office/drawing/2014/main" id="{C7595025-160C-D2E7-FEAC-7CC5024B8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124" y="1352550"/>
            <a:ext cx="715563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80314"/>
      </p:ext>
    </p:extLst>
  </p:cSld>
  <p:clrMapOvr>
    <a:masterClrMapping/>
  </p:clrMapOvr>
  <p:transition spd="slow"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 with low confidence">
            <a:extLst>
              <a:ext uri="{FF2B5EF4-FFF2-40B4-BE49-F238E27FC236}">
                <a16:creationId xmlns:a16="http://schemas.microsoft.com/office/drawing/2014/main" id="{D394CDA3-51DA-ED29-88B6-A2BE64B8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90584"/>
            <a:ext cx="6186562" cy="2033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CB097-0BC7-268B-294E-43AE566B2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"/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1148319-12FF-7B1E-EC7D-86765C0D0B74}"/>
              </a:ext>
            </a:extLst>
          </p:cNvPr>
          <p:cNvSpPr/>
          <p:nvPr/>
        </p:nvSpPr>
        <p:spPr>
          <a:xfrm rot="10800000">
            <a:off x="5691600" y="0"/>
            <a:ext cx="3452400" cy="7429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0" name="Picture 9" descr="Image">
            <a:extLst>
              <a:ext uri="{FF2B5EF4-FFF2-40B4-BE49-F238E27FC236}">
                <a16:creationId xmlns:a16="http://schemas.microsoft.com/office/drawing/2014/main" id="{5B6032B8-2EC0-11CB-A670-D66C38DB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00"/>
            <a:ext cx="1371599" cy="5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21;p14">
            <a:extLst>
              <a:ext uri="{FF2B5EF4-FFF2-40B4-BE49-F238E27FC236}">
                <a16:creationId xmlns:a16="http://schemas.microsoft.com/office/drawing/2014/main" id="{068CCC62-0C05-132C-235C-F47AC197E930}"/>
              </a:ext>
            </a:extLst>
          </p:cNvPr>
          <p:cNvSpPr txBox="1">
            <a:spLocks/>
          </p:cNvSpPr>
          <p:nvPr/>
        </p:nvSpPr>
        <p:spPr>
          <a:xfrm>
            <a:off x="5943600" y="36966"/>
            <a:ext cx="40944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23BCF2-B36E-6687-B2C6-3891D8D5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831518"/>
            <a:ext cx="6186562" cy="20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1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CB097-0BC7-268B-294E-43AE566B2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"/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1148319-12FF-7B1E-EC7D-86765C0D0B74}"/>
              </a:ext>
            </a:extLst>
          </p:cNvPr>
          <p:cNvSpPr/>
          <p:nvPr/>
        </p:nvSpPr>
        <p:spPr>
          <a:xfrm rot="10800000">
            <a:off x="5691600" y="0"/>
            <a:ext cx="3452400" cy="20383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0" name="Picture 9" descr="Image">
            <a:extLst>
              <a:ext uri="{FF2B5EF4-FFF2-40B4-BE49-F238E27FC236}">
                <a16:creationId xmlns:a16="http://schemas.microsoft.com/office/drawing/2014/main" id="{5B6032B8-2EC0-11CB-A670-D66C38DB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00"/>
            <a:ext cx="1371599" cy="5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21;p14">
            <a:extLst>
              <a:ext uri="{FF2B5EF4-FFF2-40B4-BE49-F238E27FC236}">
                <a16:creationId xmlns:a16="http://schemas.microsoft.com/office/drawing/2014/main" id="{068CCC62-0C05-132C-235C-F47AC197E930}"/>
              </a:ext>
            </a:extLst>
          </p:cNvPr>
          <p:cNvSpPr txBox="1">
            <a:spLocks/>
          </p:cNvSpPr>
          <p:nvPr/>
        </p:nvSpPr>
        <p:spPr>
          <a:xfrm>
            <a:off x="5943600" y="590550"/>
            <a:ext cx="40944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 codes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8EA584-9604-CCA8-FAAB-8E8F29D2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57999"/>
            <a:ext cx="5029200" cy="218550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0161E6-7B0F-7B49-D061-AB8A476BD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742950"/>
            <a:ext cx="5029200" cy="21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32220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"/>
          </a:p>
        </p:txBody>
      </p:sp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768" y="163883"/>
            <a:ext cx="138824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21;p14">
            <a:extLst>
              <a:ext uri="{FF2B5EF4-FFF2-40B4-BE49-F238E27FC236}">
                <a16:creationId xmlns:a16="http://schemas.microsoft.com/office/drawing/2014/main" id="{B92D61C0-2C36-D96D-4B99-2F00D5E1CB31}"/>
              </a:ext>
            </a:extLst>
          </p:cNvPr>
          <p:cNvSpPr txBox="1">
            <a:spLocks/>
          </p:cNvSpPr>
          <p:nvPr/>
        </p:nvSpPr>
        <p:spPr>
          <a:xfrm>
            <a:off x="304800" y="405655"/>
            <a:ext cx="40944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(SQL Server)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7D738-8098-91D9-FF3D-29015E42F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352550"/>
            <a:ext cx="6400800" cy="35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5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953E-0931-2E7C-64F8-E7410313C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/>
              <a:t>4. Tổng kết và Demo</a:t>
            </a:r>
          </a:p>
        </p:txBody>
      </p:sp>
    </p:spTree>
    <p:extLst>
      <p:ext uri="{BB962C8B-B14F-4D97-AF65-F5344CB8AC3E}">
        <p14:creationId xmlns:p14="http://schemas.microsoft.com/office/powerpoint/2010/main" val="258855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37</a:t>
            </a:fld>
            <a:endParaRPr dirty="0"/>
          </a:p>
        </p:txBody>
      </p:sp>
      <p:grpSp>
        <p:nvGrpSpPr>
          <p:cNvPr id="2" name="Google Shape;199;p28"/>
          <p:cNvGrpSpPr/>
          <p:nvPr/>
        </p:nvGrpSpPr>
        <p:grpSpPr>
          <a:xfrm>
            <a:off x="900750" y="854586"/>
            <a:ext cx="3181613" cy="2965439"/>
            <a:chOff x="323512" y="1705199"/>
            <a:chExt cx="3815852" cy="1571301"/>
          </a:xfrm>
        </p:grpSpPr>
        <p:sp>
          <p:nvSpPr>
            <p:cNvPr id="200" name="Google Shape;200;p28"/>
            <p:cNvSpPr txBox="1"/>
            <p:nvPr/>
          </p:nvSpPr>
          <p:spPr>
            <a:xfrm>
              <a:off x="323512" y="1705199"/>
              <a:ext cx="3815852" cy="1571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SzPts val="1100"/>
              </a:pPr>
              <a:r>
                <a:rPr lang="en" sz="1200" dirty="0">
                  <a:solidFill>
                    <a:srgbClr val="7C7F91"/>
                  </a:solidFill>
                  <a:latin typeface="Muli"/>
                  <a:ea typeface="Muli"/>
                  <a:cs typeface="Muli"/>
                  <a:sym typeface="Muli"/>
                </a:rPr>
                <a:t>.</a:t>
              </a:r>
              <a:endParaRPr sz="1200" dirty="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cxnSp>
          <p:nvCxnSpPr>
            <p:cNvPr id="201" name="Google Shape;201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FDDDAA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cxnSp>
        <p:nvCxnSpPr>
          <p:cNvPr id="204" name="Google Shape;204;p28"/>
          <p:cNvCxnSpPr>
            <a:cxnSpLocks/>
          </p:cNvCxnSpPr>
          <p:nvPr/>
        </p:nvCxnSpPr>
        <p:spPr>
          <a:xfrm>
            <a:off x="5209839" y="1705200"/>
            <a:ext cx="844375" cy="0"/>
          </a:xfrm>
          <a:prstGeom prst="straightConnector1">
            <a:avLst/>
          </a:prstGeom>
          <a:noFill/>
          <a:ln w="9525" cap="flat" cmpd="sng">
            <a:solidFill>
              <a:srgbClr val="CDBCB5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07" name="Google Shape;207;p28"/>
          <p:cNvCxnSpPr>
            <a:cxnSpLocks/>
          </p:cNvCxnSpPr>
          <p:nvPr/>
        </p:nvCxnSpPr>
        <p:spPr>
          <a:xfrm>
            <a:off x="5209839" y="3648300"/>
            <a:ext cx="844375" cy="0"/>
          </a:xfrm>
          <a:prstGeom prst="straightConnector1">
            <a:avLst/>
          </a:prstGeom>
          <a:noFill/>
          <a:ln w="9525" cap="flat" cmpd="sng">
            <a:solidFill>
              <a:srgbClr val="F0C3A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08" name="Google Shape;208;p28"/>
          <p:cNvSpPr/>
          <p:nvPr/>
        </p:nvSpPr>
        <p:spPr>
          <a:xfrm rot="3600185">
            <a:off x="3169984" y="1803920"/>
            <a:ext cx="2774659" cy="2774659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rgbClr val="CDBC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200"/>
          </a:p>
        </p:txBody>
      </p:sp>
      <p:sp>
        <p:nvSpPr>
          <p:cNvPr id="209" name="Google Shape;209;p28"/>
          <p:cNvSpPr/>
          <p:nvPr/>
        </p:nvSpPr>
        <p:spPr>
          <a:xfrm rot="10800000">
            <a:off x="3200400" y="1767438"/>
            <a:ext cx="2774700" cy="27747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200"/>
          </a:p>
        </p:txBody>
      </p:sp>
      <p:sp>
        <p:nvSpPr>
          <p:cNvPr id="210" name="Google Shape;210;p28"/>
          <p:cNvSpPr/>
          <p:nvPr/>
        </p:nvSpPr>
        <p:spPr>
          <a:xfrm rot="-3600185">
            <a:off x="3194619" y="1803523"/>
            <a:ext cx="2774659" cy="2774659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200"/>
          </a:p>
        </p:txBody>
      </p:sp>
      <p:grpSp>
        <p:nvGrpSpPr>
          <p:cNvPr id="3" name="Google Shape;211;p28"/>
          <p:cNvGrpSpPr/>
          <p:nvPr/>
        </p:nvGrpSpPr>
        <p:grpSpPr>
          <a:xfrm rot="-7200165">
            <a:off x="3307697" y="3403275"/>
            <a:ext cx="585011" cy="585536"/>
            <a:chOff x="1967628" y="812211"/>
            <a:chExt cx="588000" cy="588000"/>
          </a:xfrm>
        </p:grpSpPr>
        <p:sp>
          <p:nvSpPr>
            <p:cNvPr id="212" name="Google Shape;212;p28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FDDDAA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213" name="Google Shape;213;p28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FDDDA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200"/>
            </a:p>
          </p:txBody>
        </p:sp>
      </p:grpSp>
      <p:grpSp>
        <p:nvGrpSpPr>
          <p:cNvPr id="4" name="Google Shape;214;p28"/>
          <p:cNvGrpSpPr/>
          <p:nvPr/>
        </p:nvGrpSpPr>
        <p:grpSpPr>
          <a:xfrm>
            <a:off x="4267200" y="1757620"/>
            <a:ext cx="585001" cy="585530"/>
            <a:chOff x="1973295" y="814893"/>
            <a:chExt cx="581472" cy="581438"/>
          </a:xfrm>
        </p:grpSpPr>
        <p:sp>
          <p:nvSpPr>
            <p:cNvPr id="215" name="Google Shape;215;p28"/>
            <p:cNvSpPr/>
            <p:nvPr/>
          </p:nvSpPr>
          <p:spPr>
            <a:xfrm rot="39023">
              <a:off x="1973330" y="814893"/>
              <a:ext cx="581437" cy="58143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CDBCB5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216" name="Google Shape;216;p28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CDBCB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200"/>
            </a:p>
          </p:txBody>
        </p:sp>
      </p:grpSp>
      <p:grpSp>
        <p:nvGrpSpPr>
          <p:cNvPr id="5" name="Google Shape;217;p28"/>
          <p:cNvGrpSpPr/>
          <p:nvPr/>
        </p:nvGrpSpPr>
        <p:grpSpPr>
          <a:xfrm rot="7200165">
            <a:off x="5251292" y="3403275"/>
            <a:ext cx="585011" cy="585536"/>
            <a:chOff x="1977085" y="811649"/>
            <a:chExt cx="588000" cy="588000"/>
          </a:xfrm>
        </p:grpSpPr>
        <p:sp>
          <p:nvSpPr>
            <p:cNvPr id="218" name="Google Shape;218;p28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F0C3A3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219" name="Google Shape;219;p28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F0C3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200"/>
            </a:p>
          </p:txBody>
        </p:sp>
      </p:grpSp>
      <p:sp>
        <p:nvSpPr>
          <p:cNvPr id="220" name="Google Shape;220;p28"/>
          <p:cNvSpPr txBox="1"/>
          <p:nvPr/>
        </p:nvSpPr>
        <p:spPr>
          <a:xfrm>
            <a:off x="4334550" y="187472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500" b="1" dirty="0">
                <a:latin typeface="Amatic SC"/>
                <a:ea typeface="Amatic SC"/>
                <a:cs typeface="Amatic SC"/>
                <a:sym typeface="Amatic SC"/>
              </a:rPr>
              <a:t>03 </a:t>
            </a:r>
            <a:endParaRPr sz="1500" b="1" dirty="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351136" y="3477273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500" b="1" dirty="0">
                <a:latin typeface="Amatic SC"/>
                <a:ea typeface="Amatic SC"/>
                <a:cs typeface="Amatic SC"/>
                <a:sym typeface="Amatic SC"/>
              </a:rPr>
              <a:t>01 </a:t>
            </a:r>
            <a:endParaRPr sz="1500" b="1" dirty="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5281877" y="3477273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500" b="1" dirty="0">
                <a:latin typeface="Amatic SC"/>
                <a:ea typeface="Amatic SC"/>
                <a:cs typeface="Amatic SC"/>
                <a:sym typeface="Amatic SC"/>
              </a:rPr>
              <a:t>02 </a:t>
            </a:r>
            <a:endParaRPr sz="1500" b="1" dirty="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D3D6CE0B-7715-32C9-71D6-602173F8C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23" y="1977467"/>
            <a:ext cx="958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altLang="en-US" sz="1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endParaRPr lang="en-US" altLang="en-US" sz="1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0B3870-A9EB-C330-6FE7-85380D4182B8}"/>
              </a:ext>
            </a:extLst>
          </p:cNvPr>
          <p:cNvCxnSpPr>
            <a:cxnSpLocks/>
          </p:cNvCxnSpPr>
          <p:nvPr/>
        </p:nvCxnSpPr>
        <p:spPr>
          <a:xfrm>
            <a:off x="466060" y="2013483"/>
            <a:ext cx="0" cy="207169"/>
          </a:xfrm>
          <a:prstGeom prst="line">
            <a:avLst/>
          </a:prstGeom>
          <a:ln w="38100">
            <a:solidFill>
              <a:srgbClr val="FA86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4F176065-7D6B-AE36-A05B-168D5F7C8D22}"/>
              </a:ext>
            </a:extLst>
          </p:cNvPr>
          <p:cNvSpPr/>
          <p:nvPr/>
        </p:nvSpPr>
        <p:spPr>
          <a:xfrm>
            <a:off x="391197" y="2318432"/>
            <a:ext cx="134079" cy="152772"/>
          </a:xfrm>
          <a:prstGeom prst="donut">
            <a:avLst>
              <a:gd name="adj" fmla="val 249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ID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2" name="Circle: Hollow 191">
            <a:extLst>
              <a:ext uri="{FF2B5EF4-FFF2-40B4-BE49-F238E27FC236}">
                <a16:creationId xmlns:a16="http://schemas.microsoft.com/office/drawing/2014/main" id="{4D6A0D54-4D57-54C4-C4ED-2AF38C3E190E}"/>
              </a:ext>
            </a:extLst>
          </p:cNvPr>
          <p:cNvSpPr/>
          <p:nvPr/>
        </p:nvSpPr>
        <p:spPr>
          <a:xfrm>
            <a:off x="397520" y="2723296"/>
            <a:ext cx="134079" cy="152772"/>
          </a:xfrm>
          <a:prstGeom prst="donut">
            <a:avLst>
              <a:gd name="adj" fmla="val 249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ID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AF2A43A-F60F-8B84-942F-B2804307C41E}"/>
              </a:ext>
            </a:extLst>
          </p:cNvPr>
          <p:cNvSpPr txBox="1"/>
          <p:nvPr/>
        </p:nvSpPr>
        <p:spPr>
          <a:xfrm>
            <a:off x="561503" y="2227646"/>
            <a:ext cx="242053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tinh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thần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hỏi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đoàn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2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D888FAA-D1F1-51CC-20B6-1583BDC909FF}"/>
              </a:ext>
            </a:extLst>
          </p:cNvPr>
          <p:cNvSpPr txBox="1"/>
          <p:nvPr/>
        </p:nvSpPr>
        <p:spPr>
          <a:xfrm>
            <a:off x="559126" y="2638860"/>
            <a:ext cx="235109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giảng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hướng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đầy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đủ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tận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tình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tâm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huyết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sẵn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sàng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trao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20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46AEDAF-766D-A99A-62C5-B4B4B1451266}"/>
              </a:ext>
            </a:extLst>
          </p:cNvPr>
          <p:cNvSpPr txBox="1"/>
          <p:nvPr/>
        </p:nvSpPr>
        <p:spPr>
          <a:xfrm>
            <a:off x="561344" y="3264816"/>
            <a:ext cx="2632247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Cùng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nhau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lẫn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nhau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đẩy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nhanh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tiến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code.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giải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quyết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thích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200" dirty="0"/>
          </a:p>
        </p:txBody>
      </p:sp>
      <p:sp>
        <p:nvSpPr>
          <p:cNvPr id="196" name="Circle: Hollow 195">
            <a:extLst>
              <a:ext uri="{FF2B5EF4-FFF2-40B4-BE49-F238E27FC236}">
                <a16:creationId xmlns:a16="http://schemas.microsoft.com/office/drawing/2014/main" id="{9181F5C2-2AE3-35B1-1987-4FC9B53FFBAB}"/>
              </a:ext>
            </a:extLst>
          </p:cNvPr>
          <p:cNvSpPr/>
          <p:nvPr/>
        </p:nvSpPr>
        <p:spPr>
          <a:xfrm>
            <a:off x="391197" y="3311930"/>
            <a:ext cx="134079" cy="152772"/>
          </a:xfrm>
          <a:prstGeom prst="donut">
            <a:avLst>
              <a:gd name="adj" fmla="val 249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ID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0" name="TextBox 24">
            <a:extLst>
              <a:ext uri="{FF2B5EF4-FFF2-40B4-BE49-F238E27FC236}">
                <a16:creationId xmlns:a16="http://schemas.microsoft.com/office/drawing/2014/main" id="{5199284A-62CF-E7C2-57F6-EE46808DC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780" y="2524486"/>
            <a:ext cx="1530020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alt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endParaRPr lang="en-US" altLang="en-US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0479E785-8CB0-C6C3-F12D-DFAFBF80EF53}"/>
              </a:ext>
            </a:extLst>
          </p:cNvPr>
          <p:cNvCxnSpPr>
            <a:cxnSpLocks/>
          </p:cNvCxnSpPr>
          <p:nvPr/>
        </p:nvCxnSpPr>
        <p:spPr>
          <a:xfrm>
            <a:off x="6240680" y="2754464"/>
            <a:ext cx="0" cy="207169"/>
          </a:xfrm>
          <a:prstGeom prst="line">
            <a:avLst/>
          </a:prstGeom>
          <a:ln w="38100">
            <a:solidFill>
              <a:srgbClr val="FA86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ircle: Hollow 231">
            <a:extLst>
              <a:ext uri="{FF2B5EF4-FFF2-40B4-BE49-F238E27FC236}">
                <a16:creationId xmlns:a16="http://schemas.microsoft.com/office/drawing/2014/main" id="{2CE361B3-8562-7A83-37FA-DD53BD92539E}"/>
              </a:ext>
            </a:extLst>
          </p:cNvPr>
          <p:cNvSpPr/>
          <p:nvPr/>
        </p:nvSpPr>
        <p:spPr>
          <a:xfrm>
            <a:off x="6162443" y="3077402"/>
            <a:ext cx="140903" cy="136787"/>
          </a:xfrm>
          <a:prstGeom prst="donut">
            <a:avLst>
              <a:gd name="adj" fmla="val 249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ID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0C2EC18-0197-18E3-0079-D8014C40E9E1}"/>
              </a:ext>
            </a:extLst>
          </p:cNvPr>
          <p:cNvSpPr txBox="1"/>
          <p:nvPr/>
        </p:nvSpPr>
        <p:spPr>
          <a:xfrm>
            <a:off x="6315907" y="2941523"/>
            <a:ext cx="2436896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hạn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chế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thiếu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tế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6BC1F94E-513A-E6AD-6B76-CAEE11A10869}"/>
              </a:ext>
            </a:extLst>
          </p:cNvPr>
          <p:cNvSpPr txBox="1"/>
          <p:nvPr/>
        </p:nvSpPr>
        <p:spPr>
          <a:xfrm>
            <a:off x="6362361" y="3887653"/>
            <a:ext cx="243689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Bất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đồng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nơi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họp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id-ID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38" name="Circle: Hollow 237">
            <a:extLst>
              <a:ext uri="{FF2B5EF4-FFF2-40B4-BE49-F238E27FC236}">
                <a16:creationId xmlns:a16="http://schemas.microsoft.com/office/drawing/2014/main" id="{30D95C74-39FA-5841-DE8A-EC9E2F0B089C}"/>
              </a:ext>
            </a:extLst>
          </p:cNvPr>
          <p:cNvSpPr/>
          <p:nvPr/>
        </p:nvSpPr>
        <p:spPr>
          <a:xfrm>
            <a:off x="6159645" y="4002537"/>
            <a:ext cx="140903" cy="136787"/>
          </a:xfrm>
          <a:prstGeom prst="donut">
            <a:avLst>
              <a:gd name="adj" fmla="val 249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ID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8" name="TextBox 18">
            <a:extLst>
              <a:ext uri="{FF2B5EF4-FFF2-40B4-BE49-F238E27FC236}">
                <a16:creationId xmlns:a16="http://schemas.microsoft.com/office/drawing/2014/main" id="{A6C92701-D575-F6F7-18AF-67BA23E50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1093" y="1188829"/>
            <a:ext cx="1902290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alt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altLang="en-US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altLang="en-US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DF22E571-1427-30C9-8EB3-173BCDE4AEFA}"/>
              </a:ext>
            </a:extLst>
          </p:cNvPr>
          <p:cNvCxnSpPr>
            <a:cxnSpLocks/>
          </p:cNvCxnSpPr>
          <p:nvPr/>
        </p:nvCxnSpPr>
        <p:spPr>
          <a:xfrm>
            <a:off x="6248400" y="1145381"/>
            <a:ext cx="0" cy="207169"/>
          </a:xfrm>
          <a:prstGeom prst="line">
            <a:avLst/>
          </a:prstGeom>
          <a:ln w="38100">
            <a:solidFill>
              <a:srgbClr val="FA86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46">
            <a:extLst>
              <a:ext uri="{FF2B5EF4-FFF2-40B4-BE49-F238E27FC236}">
                <a16:creationId xmlns:a16="http://schemas.microsoft.com/office/drawing/2014/main" id="{2DAECD9F-410C-7B33-1E95-C99858D78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555" y="1502921"/>
            <a:ext cx="2772641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tóan</a:t>
            </a:r>
            <a:endParaRPr lang="en-US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endParaRPr lang="en-US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 mobile</a:t>
            </a:r>
            <a:endParaRPr lang="id-ID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Circle: Hollow 264">
            <a:extLst>
              <a:ext uri="{FF2B5EF4-FFF2-40B4-BE49-F238E27FC236}">
                <a16:creationId xmlns:a16="http://schemas.microsoft.com/office/drawing/2014/main" id="{9064866B-3BFC-A406-10FE-1D6B96C8EAAE}"/>
              </a:ext>
            </a:extLst>
          </p:cNvPr>
          <p:cNvSpPr/>
          <p:nvPr/>
        </p:nvSpPr>
        <p:spPr>
          <a:xfrm>
            <a:off x="5967652" y="1638921"/>
            <a:ext cx="140903" cy="136787"/>
          </a:xfrm>
          <a:prstGeom prst="donut">
            <a:avLst>
              <a:gd name="adj" fmla="val 249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ID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6" name="Circle: Hollow 265">
            <a:extLst>
              <a:ext uri="{FF2B5EF4-FFF2-40B4-BE49-F238E27FC236}">
                <a16:creationId xmlns:a16="http://schemas.microsoft.com/office/drawing/2014/main" id="{17DCB78E-9073-29F5-C2D4-8D5380508366}"/>
              </a:ext>
            </a:extLst>
          </p:cNvPr>
          <p:cNvSpPr/>
          <p:nvPr/>
        </p:nvSpPr>
        <p:spPr>
          <a:xfrm>
            <a:off x="5959265" y="1918802"/>
            <a:ext cx="140903" cy="136787"/>
          </a:xfrm>
          <a:prstGeom prst="donut">
            <a:avLst>
              <a:gd name="adj" fmla="val 249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ID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7" name="Circle: Hollow 266">
            <a:extLst>
              <a:ext uri="{FF2B5EF4-FFF2-40B4-BE49-F238E27FC236}">
                <a16:creationId xmlns:a16="http://schemas.microsoft.com/office/drawing/2014/main" id="{F3AB237E-1174-CAC7-1675-99D30440F69A}"/>
              </a:ext>
            </a:extLst>
          </p:cNvPr>
          <p:cNvSpPr/>
          <p:nvPr/>
        </p:nvSpPr>
        <p:spPr>
          <a:xfrm>
            <a:off x="5974250" y="2151823"/>
            <a:ext cx="140903" cy="136787"/>
          </a:xfrm>
          <a:prstGeom prst="donut">
            <a:avLst>
              <a:gd name="adj" fmla="val 249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ID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4.1 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09" grpId="0" animBg="1"/>
      <p:bldP spid="220" grpId="0"/>
      <p:bldP spid="221" grpId="0"/>
      <p:bldP spid="222" grpId="0"/>
      <p:bldP spid="232" grpId="0" animBg="1"/>
      <p:bldP spid="238" grpId="0" animBg="1"/>
      <p:bldP spid="265" grpId="0" animBg="1"/>
      <p:bldP spid="266" grpId="0" animBg="1"/>
      <p:bldP spid="26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63"/>
          <p:cNvSpPr txBox="1">
            <a:spLocks noGrp="1"/>
          </p:cNvSpPr>
          <p:nvPr>
            <p:ph type="title"/>
          </p:nvPr>
        </p:nvSpPr>
        <p:spPr>
          <a:xfrm>
            <a:off x="1994700" y="2315450"/>
            <a:ext cx="51546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tx2">
                    <a:lumMod val="10000"/>
                  </a:schemeClr>
                </a:solidFill>
              </a:rPr>
              <a:t>4.2 Demo dự án</a:t>
            </a:r>
            <a:endParaRPr sz="470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590550"/>
            <a:ext cx="7543800" cy="3005000"/>
          </a:xfrm>
        </p:spPr>
        <p:txBody>
          <a:bodyPr/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hội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nhóm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!</a:t>
            </a:r>
          </a:p>
        </p:txBody>
      </p:sp>
      <p:pic>
        <p:nvPicPr>
          <p:cNvPr id="3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dự 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762000" y="5715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strike="sngStrike" dirty="0">
                <a:solidFill>
                  <a:srgbClr val="3F5378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1</a:t>
            </a:r>
            <a:endParaRPr sz="3000" b="1" strike="sngStrike" dirty="0">
              <a:solidFill>
                <a:srgbClr val="3F5378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Tổng quan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grpSp>
        <p:nvGrpSpPr>
          <p:cNvPr id="2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39CD23D-FFF8-C1F4-0C1C-174FF5F2D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89356"/>
              </p:ext>
            </p:extLst>
          </p:nvPr>
        </p:nvGraphicFramePr>
        <p:xfrm>
          <a:off x="1524000" y="1537988"/>
          <a:ext cx="4953000" cy="306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Phân tích SWOT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9" name="Google Shape;649;p4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650" name="Google Shape;650;p40"/>
          <p:cNvSpPr/>
          <p:nvPr/>
        </p:nvSpPr>
        <p:spPr>
          <a:xfrm>
            <a:off x="874500" y="1439825"/>
            <a:ext cx="3630600" cy="13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STRENGTHS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vi-VN" dirty="0">
                <a:solidFill>
                  <a:schemeClr val="dk1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-Nhận được sự hỗ trợ, góp ý từ giáo viên hướng dẫn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vi-VN" dirty="0">
                <a:solidFill>
                  <a:schemeClr val="dk1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-Các thành viên trong nhóm tích cực hỗ trợ lẫn nhau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651" name="Google Shape;651;p40"/>
          <p:cNvSpPr/>
          <p:nvPr/>
        </p:nvSpPr>
        <p:spPr>
          <a:xfrm>
            <a:off x="4527014" y="1439825"/>
            <a:ext cx="3630600" cy="13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WEAKNESSES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vi-VN" dirty="0">
                <a:solidFill>
                  <a:schemeClr val="dk1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Trong quá trình </a:t>
            </a:r>
            <a:r>
              <a:rPr lang="vi-VN" dirty="0" err="1">
                <a:solidFill>
                  <a:schemeClr val="dk1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code</a:t>
            </a:r>
            <a:r>
              <a:rPr lang="vi-VN" dirty="0">
                <a:solidFill>
                  <a:schemeClr val="dk1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 gặp rất nhiều lỗi gây mất thời gian cho tiến trình của dự án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652" name="Google Shape;652;p40"/>
          <p:cNvSpPr/>
          <p:nvPr/>
        </p:nvSpPr>
        <p:spPr>
          <a:xfrm>
            <a:off x="874500" y="2957597"/>
            <a:ext cx="3630600" cy="13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 err="1">
                <a:solidFill>
                  <a:schemeClr val="dk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Website</a:t>
            </a:r>
            <a:r>
              <a:rPr lang="vi-VN" dirty="0">
                <a:solidFill>
                  <a:schemeClr val="dk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có những tính năng cần thiết và áp dụng cao trong thực tế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OPPORTUNITIES</a:t>
            </a:r>
            <a:endParaRPr dirty="0">
              <a:solidFill>
                <a:schemeClr val="dk1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3" name="Google Shape;653;p40"/>
          <p:cNvSpPr/>
          <p:nvPr/>
        </p:nvSpPr>
        <p:spPr>
          <a:xfrm>
            <a:off x="4655165" y="2977068"/>
            <a:ext cx="3630600" cy="13482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vi-VN" b="1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solidFill>
                  <a:schemeClr val="dk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Khó khăn trong việc tìm kiếm dịch vụ </a:t>
            </a:r>
            <a:r>
              <a:rPr lang="vi-VN" dirty="0" err="1">
                <a:solidFill>
                  <a:schemeClr val="dk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hosting</a:t>
            </a:r>
            <a:r>
              <a:rPr lang="vi-VN" dirty="0">
                <a:solidFill>
                  <a:schemeClr val="dk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và triển khai dự án lên </a:t>
            </a:r>
            <a:r>
              <a:rPr lang="vi-VN" dirty="0" err="1">
                <a:solidFill>
                  <a:schemeClr val="dk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hosting</a:t>
            </a:r>
            <a:r>
              <a:rPr lang="vi-VN" dirty="0">
                <a:solidFill>
                  <a:schemeClr val="dk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THREATS</a:t>
            </a:r>
            <a:endParaRPr dirty="0">
              <a:solidFill>
                <a:schemeClr val="dk1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4" name="Google Shape;654;p40"/>
          <p:cNvSpPr/>
          <p:nvPr/>
        </p:nvSpPr>
        <p:spPr>
          <a:xfrm>
            <a:off x="3462827" y="1763480"/>
            <a:ext cx="2086200" cy="2086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 rot="5400000">
            <a:off x="3571070" y="1721309"/>
            <a:ext cx="2086200" cy="2170541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40"/>
          <p:cNvSpPr/>
          <p:nvPr/>
        </p:nvSpPr>
        <p:spPr>
          <a:xfrm rot="10800000">
            <a:off x="3613241" y="1915070"/>
            <a:ext cx="2086200" cy="2086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0"/>
          <p:cNvSpPr/>
          <p:nvPr/>
        </p:nvSpPr>
        <p:spPr>
          <a:xfrm rot="-5400000">
            <a:off x="3462827" y="1915070"/>
            <a:ext cx="2086200" cy="2086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0"/>
          <p:cNvSpPr/>
          <p:nvPr/>
        </p:nvSpPr>
        <p:spPr>
          <a:xfrm>
            <a:off x="3949795" y="2198648"/>
            <a:ext cx="248408" cy="3891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Condensed"/>
              </a:rPr>
              <a:t>S</a:t>
            </a:r>
          </a:p>
        </p:txBody>
      </p:sp>
      <p:sp>
        <p:nvSpPr>
          <p:cNvPr id="659" name="Google Shape;659;p40"/>
          <p:cNvSpPr/>
          <p:nvPr/>
        </p:nvSpPr>
        <p:spPr>
          <a:xfrm>
            <a:off x="4826384" y="2205311"/>
            <a:ext cx="376877" cy="3790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Roboto Condensed"/>
              </a:rPr>
              <a:t>W</a:t>
            </a:r>
          </a:p>
        </p:txBody>
      </p:sp>
      <p:sp>
        <p:nvSpPr>
          <p:cNvPr id="660" name="Google Shape;660;p40"/>
          <p:cNvSpPr/>
          <p:nvPr/>
        </p:nvSpPr>
        <p:spPr>
          <a:xfrm>
            <a:off x="3919943" y="3153567"/>
            <a:ext cx="273462" cy="3891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Condensed"/>
              </a:rPr>
              <a:t>O</a:t>
            </a:r>
          </a:p>
        </p:txBody>
      </p:sp>
      <p:sp>
        <p:nvSpPr>
          <p:cNvPr id="661" name="Google Shape;661;p40"/>
          <p:cNvSpPr/>
          <p:nvPr/>
        </p:nvSpPr>
        <p:spPr>
          <a:xfrm>
            <a:off x="4925001" y="3160230"/>
            <a:ext cx="262801" cy="3790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Roboto Condensed"/>
              </a:rPr>
              <a:t>T</a:t>
            </a:r>
          </a:p>
        </p:txBody>
      </p:sp>
      <p:sp>
        <p:nvSpPr>
          <p:cNvPr id="662" name="Google Shape;662;p40"/>
          <p:cNvSpPr/>
          <p:nvPr/>
        </p:nvSpPr>
        <p:spPr>
          <a:xfrm>
            <a:off x="315223" y="623918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1.3 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grpSp>
        <p:nvGrpSpPr>
          <p:cNvPr id="19" name="Group 20">
            <a:extLst>
              <a:ext uri="{FF2B5EF4-FFF2-40B4-BE49-F238E27FC236}">
                <a16:creationId xmlns:a16="http://schemas.microsoft.com/office/drawing/2014/main" id="{2B25B3CF-28FF-94C6-5582-B0FD962A5F30}"/>
              </a:ext>
            </a:extLst>
          </p:cNvPr>
          <p:cNvGrpSpPr/>
          <p:nvPr/>
        </p:nvGrpSpPr>
        <p:grpSpPr>
          <a:xfrm>
            <a:off x="330629" y="1428750"/>
            <a:ext cx="1879171" cy="3229602"/>
            <a:chOff x="1345712" y="1190700"/>
            <a:chExt cx="2252895" cy="3003853"/>
          </a:xfrm>
          <a:solidFill>
            <a:schemeClr val="bg1"/>
          </a:solidFill>
        </p:grpSpPr>
        <p:sp>
          <p:nvSpPr>
            <p:cNvPr id="22" name="Rounded Rectangle 13">
              <a:extLst>
                <a:ext uri="{FF2B5EF4-FFF2-40B4-BE49-F238E27FC236}">
                  <a16:creationId xmlns:a16="http://schemas.microsoft.com/office/drawing/2014/main" id="{5D67D395-B8DB-4E61-B697-5928D262B56C}"/>
                </a:ext>
              </a:extLst>
            </p:cNvPr>
            <p:cNvSpPr/>
            <p:nvPr/>
          </p:nvSpPr>
          <p:spPr>
            <a:xfrm>
              <a:off x="1345712" y="1203079"/>
              <a:ext cx="2252895" cy="2991474"/>
            </a:xfrm>
            <a:prstGeom prst="roundRect">
              <a:avLst>
                <a:gd name="adj" fmla="val 6084"/>
              </a:avLst>
            </a:prstGeom>
            <a:grpFill/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457200" indent="-457200">
                <a:buFontTx/>
                <a:buChar char="-"/>
              </a:pPr>
              <a:endParaRPr lang="en-US" altLang="ko-KR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745C40BB-683E-4E21-B184-2BA0DDE13C80}"/>
                </a:ext>
              </a:extLst>
            </p:cNvPr>
            <p:cNvSpPr/>
            <p:nvPr/>
          </p:nvSpPr>
          <p:spPr>
            <a:xfrm>
              <a:off x="1345712" y="1190700"/>
              <a:ext cx="2252895" cy="423826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6D6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2000" dirty="0" err="1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Công</a:t>
              </a:r>
              <a:r>
                <a:rPr lang="en-US" altLang="ko-KR" sz="2000" dirty="0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ko-KR" sz="2000" dirty="0" err="1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cụ</a:t>
              </a:r>
              <a:r>
                <a:rPr lang="en-US" altLang="ko-KR" sz="2000" dirty="0">
                  <a:solidFill>
                    <a:schemeClr val="tx1"/>
                  </a:solidFill>
                </a:rPr>
                <a:t>.</a:t>
              </a:r>
              <a:endParaRPr lang="ko-KR" altLang="en-US" sz="2000" dirty="0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EE9320-8FB7-72A0-725B-60BD11D12BF8}"/>
              </a:ext>
            </a:extLst>
          </p:cNvPr>
          <p:cNvGrpSpPr/>
          <p:nvPr/>
        </p:nvGrpSpPr>
        <p:grpSpPr>
          <a:xfrm>
            <a:off x="2743200" y="1428750"/>
            <a:ext cx="2068744" cy="3216292"/>
            <a:chOff x="2743200" y="1428750"/>
            <a:chExt cx="2068744" cy="3216292"/>
          </a:xfrm>
        </p:grpSpPr>
        <p:sp>
          <p:nvSpPr>
            <p:cNvPr id="24" name="Rounded Rectangle 13">
              <a:extLst>
                <a:ext uri="{FF2B5EF4-FFF2-40B4-BE49-F238E27FC236}">
                  <a16:creationId xmlns:a16="http://schemas.microsoft.com/office/drawing/2014/main" id="{5D67D395-B8DB-4E61-B697-5928D262B56C}"/>
                </a:ext>
              </a:extLst>
            </p:cNvPr>
            <p:cNvSpPr/>
            <p:nvPr/>
          </p:nvSpPr>
          <p:spPr>
            <a:xfrm>
              <a:off x="2743200" y="1428750"/>
              <a:ext cx="2068744" cy="3216292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457200" indent="-457200">
                <a:buFontTx/>
                <a:buChar char="-"/>
              </a:pPr>
              <a:endParaRPr lang="en-US" altLang="ko-KR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8">
              <a:extLst>
                <a:ext uri="{FF2B5EF4-FFF2-40B4-BE49-F238E27FC236}">
                  <a16:creationId xmlns:a16="http://schemas.microsoft.com/office/drawing/2014/main" id="{745C40BB-683E-4E21-B184-2BA0DDE13C80}"/>
                </a:ext>
              </a:extLst>
            </p:cNvPr>
            <p:cNvSpPr/>
            <p:nvPr/>
          </p:nvSpPr>
          <p:spPr>
            <a:xfrm>
              <a:off x="2743200" y="1428750"/>
              <a:ext cx="2057400" cy="45567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6D6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2000" dirty="0">
                  <a:solidFill>
                    <a:schemeClr val="tx1"/>
                  </a:solidFill>
                  <a:latin typeface="Roboto Condensed" charset="0"/>
                  <a:ea typeface="Roboto Condensed" charset="0"/>
                </a:rPr>
                <a:t> </a:t>
              </a:r>
              <a:r>
                <a:rPr lang="en-US" altLang="ko-KR" sz="2000" dirty="0" err="1">
                  <a:solidFill>
                    <a:schemeClr val="tx1"/>
                  </a:solidFill>
                  <a:latin typeface="Roboto Condensed" charset="0"/>
                  <a:ea typeface="Roboto Condensed" charset="0"/>
                </a:rPr>
                <a:t>Công</a:t>
              </a:r>
              <a:r>
                <a:rPr lang="en-US" altLang="ko-KR" sz="2000" dirty="0">
                  <a:solidFill>
                    <a:schemeClr val="tx1"/>
                  </a:solidFill>
                  <a:latin typeface="Roboto Condensed" charset="0"/>
                  <a:ea typeface="Roboto Condensed" charset="0"/>
                </a:rPr>
                <a:t> </a:t>
              </a:r>
              <a:r>
                <a:rPr lang="en-US" altLang="ko-KR" sz="2000" dirty="0" err="1">
                  <a:solidFill>
                    <a:schemeClr val="tx1"/>
                  </a:solidFill>
                  <a:latin typeface="Roboto Condensed" charset="0"/>
                  <a:ea typeface="Roboto Condensed" charset="0"/>
                </a:rPr>
                <a:t>nghệ</a:t>
              </a:r>
              <a:endParaRPr lang="ko-KR" altLang="en-US" sz="2000" dirty="0">
                <a:solidFill>
                  <a:schemeClr val="tx1"/>
                </a:solidFill>
                <a:latin typeface="Roboto Condensed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D8827BD-2466-4148-911A-710D25E0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62150"/>
            <a:ext cx="1928348" cy="1408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34502D4-8D9C-B721-4FA7-561F67E45A5E}"/>
              </a:ext>
            </a:extLst>
          </p:cNvPr>
          <p:cNvGrpSpPr/>
          <p:nvPr/>
        </p:nvGrpSpPr>
        <p:grpSpPr>
          <a:xfrm>
            <a:off x="5562600" y="1428750"/>
            <a:ext cx="1879171" cy="3216292"/>
            <a:chOff x="1345712" y="1203079"/>
            <a:chExt cx="2252895" cy="2991473"/>
          </a:xfrm>
          <a:solidFill>
            <a:schemeClr val="bg1"/>
          </a:solidFill>
        </p:grpSpPr>
        <p:sp>
          <p:nvSpPr>
            <p:cNvPr id="28" name="Rounded Rectangle 13">
              <a:extLst>
                <a:ext uri="{FF2B5EF4-FFF2-40B4-BE49-F238E27FC236}">
                  <a16:creationId xmlns:a16="http://schemas.microsoft.com/office/drawing/2014/main" id="{5D67D395-B8DB-4E61-B697-5928D262B56C}"/>
                </a:ext>
              </a:extLst>
            </p:cNvPr>
            <p:cNvSpPr/>
            <p:nvPr/>
          </p:nvSpPr>
          <p:spPr>
            <a:xfrm>
              <a:off x="1345712" y="1203079"/>
              <a:ext cx="2252895" cy="2991473"/>
            </a:xfrm>
            <a:prstGeom prst="roundRect">
              <a:avLst>
                <a:gd name="adj" fmla="val 6084"/>
              </a:avLst>
            </a:prstGeom>
            <a:grpFill/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457200" indent="-457200">
                <a:buFontTx/>
                <a:buChar char="-"/>
              </a:pPr>
              <a:endParaRPr lang="en-US" altLang="ko-KR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8">
              <a:extLst>
                <a:ext uri="{FF2B5EF4-FFF2-40B4-BE49-F238E27FC236}">
                  <a16:creationId xmlns:a16="http://schemas.microsoft.com/office/drawing/2014/main" id="{745C40BB-683E-4E21-B184-2BA0DDE13C80}"/>
                </a:ext>
              </a:extLst>
            </p:cNvPr>
            <p:cNvSpPr/>
            <p:nvPr/>
          </p:nvSpPr>
          <p:spPr>
            <a:xfrm>
              <a:off x="1345712" y="1203080"/>
              <a:ext cx="2252895" cy="423826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6D6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2000" dirty="0" err="1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Quản</a:t>
              </a:r>
              <a:r>
                <a:rPr lang="en-US" altLang="ko-KR" sz="2000" dirty="0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altLang="ko-KR" sz="2000" dirty="0" err="1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trị</a:t>
              </a:r>
              <a:r>
                <a:rPr lang="en-US" altLang="ko-KR" sz="2000" dirty="0">
                  <a:solidFill>
                    <a:schemeClr val="tx1"/>
                  </a:solidFill>
                </a:rPr>
                <a:t>.</a:t>
              </a:r>
              <a:endParaRPr lang="ko-KR" altLang="en-US" sz="2000" dirty="0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98EC02D-D565-515A-E8B0-1F2E0655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446" y="1911601"/>
            <a:ext cx="1159058" cy="11590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B184CF-F4A1-7474-7C76-683A0C5D4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653" y="2244504"/>
            <a:ext cx="651286" cy="7033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E69CD9-DA41-9850-962F-628585AE4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583" y="3570359"/>
            <a:ext cx="867959" cy="4556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BD96FDB-6010-5315-71A1-CFD5FA2BB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967" y="3798198"/>
            <a:ext cx="1174705" cy="617189"/>
          </a:xfrm>
          <a:prstGeom prst="rect">
            <a:avLst/>
          </a:prstGeom>
        </p:spPr>
      </p:pic>
      <p:pic>
        <p:nvPicPr>
          <p:cNvPr id="34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ax&#10;&#10;Description automatically generated">
            <a:extLst>
              <a:ext uri="{FF2B5EF4-FFF2-40B4-BE49-F238E27FC236}">
                <a16:creationId xmlns:a16="http://schemas.microsoft.com/office/drawing/2014/main" id="{5DE404A6-978A-726B-04F1-095D64D0D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5824" y="4054398"/>
            <a:ext cx="563959" cy="455679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5F708770-A279-7963-2036-675A023BF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3977" y="2945621"/>
            <a:ext cx="961223" cy="638477"/>
          </a:xfrm>
          <a:prstGeom prst="rect">
            <a:avLst/>
          </a:prstGeom>
        </p:spPr>
      </p:pic>
      <p:pic>
        <p:nvPicPr>
          <p:cNvPr id="6" name="Picture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6C7E785C-5322-995D-6E18-87D08B2D6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5435" y="3706338"/>
            <a:ext cx="666750" cy="66675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357120F-D229-07C6-E645-8D86BFAA3D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453" y="2945621"/>
            <a:ext cx="565971" cy="575900"/>
          </a:xfrm>
          <a:prstGeom prst="rect">
            <a:avLst/>
          </a:prstGeom>
        </p:spPr>
      </p:pic>
      <p:pic>
        <p:nvPicPr>
          <p:cNvPr id="11" name="Graphic 10" descr="Qr Code outline">
            <a:extLst>
              <a:ext uri="{FF2B5EF4-FFF2-40B4-BE49-F238E27FC236}">
                <a16:creationId xmlns:a16="http://schemas.microsoft.com/office/drawing/2014/main" id="{317F2FA2-0DC5-DF76-7E56-DC90528D83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9996" y="539875"/>
            <a:ext cx="455678" cy="455678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4812B64-ADE2-798F-2BBC-7AA28A08BE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5573" y="3518269"/>
            <a:ext cx="742950" cy="742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1.4 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03FD9A-6BE0-1F69-67AF-B06A7BF3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92" y="1697206"/>
            <a:ext cx="1369959" cy="1026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B5832-2895-CD50-2ABC-FFDF7E5F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292" y="1697206"/>
            <a:ext cx="1870731" cy="90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048062-51FA-E981-0F2D-BF4EC6EC8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092" y="1697206"/>
            <a:ext cx="905192" cy="905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A3751-580E-3E28-752E-0AD4CEF77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3486150"/>
            <a:ext cx="1814081" cy="10204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12ED11-4819-6CA5-6C0A-1E851B330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409950"/>
            <a:ext cx="1759614" cy="921048"/>
          </a:xfrm>
          <a:prstGeom prst="rect">
            <a:avLst/>
          </a:prstGeom>
        </p:spPr>
      </p:pic>
      <p:pic>
        <p:nvPicPr>
          <p:cNvPr id="16" name="Picture 6" descr="Image">
            <a:extLst>
              <a:ext uri="{FF2B5EF4-FFF2-40B4-BE49-F238E27FC236}">
                <a16:creationId xmlns:a16="http://schemas.microsoft.com/office/drawing/2014/main" id="{E4F4D8CC-CF21-EE10-A5C0-BE9047C1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8" y="209550"/>
            <a:ext cx="173531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Mining tools outline">
            <a:extLst>
              <a:ext uri="{FF2B5EF4-FFF2-40B4-BE49-F238E27FC236}">
                <a16:creationId xmlns:a16="http://schemas.microsoft.com/office/drawing/2014/main" id="{594CB7B2-B852-ED8B-D157-0CAD913734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066" y="559682"/>
            <a:ext cx="499734" cy="49973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Khảo sát và thiết kế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-16329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632</Words>
  <Application>Microsoft Macintosh PowerPoint</Application>
  <PresentationFormat>On-screen Show (16:9)</PresentationFormat>
  <Paragraphs>148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Times New Roman</vt:lpstr>
      <vt:lpstr>Roboto Condensed</vt:lpstr>
      <vt:lpstr>Arvo</vt:lpstr>
      <vt:lpstr>Calibri</vt:lpstr>
      <vt:lpstr>Muli</vt:lpstr>
      <vt:lpstr>Fira Sans Extra Condensed Medium</vt:lpstr>
      <vt:lpstr>Courier New</vt:lpstr>
      <vt:lpstr>Open Sans</vt:lpstr>
      <vt:lpstr>Amatic SC</vt:lpstr>
      <vt:lpstr>Arial</vt:lpstr>
      <vt:lpstr>Roboto Condensed Light</vt:lpstr>
      <vt:lpstr>Salerio template</vt:lpstr>
      <vt:lpstr>PowerPoint Presentation</vt:lpstr>
      <vt:lpstr>Giới thiệu thành viên</vt:lpstr>
      <vt:lpstr>PowerPoint Presentation</vt:lpstr>
      <vt:lpstr>Tổng quan về dự án</vt:lpstr>
      <vt:lpstr>1.1 Tổng quan</vt:lpstr>
      <vt:lpstr>1.2 Phân tích SWOT</vt:lpstr>
      <vt:lpstr>1.3 Công nghệ sử dụng.</vt:lpstr>
      <vt:lpstr>1.4 Công cụ hỗ trợ</vt:lpstr>
      <vt:lpstr>Khảo sát và thiết kế</vt:lpstr>
      <vt:lpstr>2.1 Khảo sát</vt:lpstr>
      <vt:lpstr>2.1.1 Khảo sát websites</vt:lpstr>
      <vt:lpstr>2.1.2 Khảo sát thị trường</vt:lpstr>
      <vt:lpstr>2.1.3 Khảo sát chức năng</vt:lpstr>
      <vt:lpstr>2.2 Thiết kế</vt:lpstr>
      <vt:lpstr>2.2.1 Mô hình công nghệ</vt:lpstr>
      <vt:lpstr>2.2.2 Sơ đồ User Case</vt:lpstr>
      <vt:lpstr>2.2.3 Sơ đồ ERD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 Thiết kế ứng dụng</vt:lpstr>
      <vt:lpstr>2.3.1 Giao diện menu</vt:lpstr>
      <vt:lpstr>2.3.2 Giao diện cửa hàng</vt:lpstr>
      <vt:lpstr>2.3.3 Giao diện sản phẩm và giỏ hàng</vt:lpstr>
      <vt:lpstr>2.3.4 Giao diện thanh toán bằng PayPal</vt:lpstr>
      <vt:lpstr>2.3.5 Danh sách đơn hàng và chi tiết đơn hàng</vt:lpstr>
      <vt:lpstr>2.3.6 Giao diện admin</vt:lpstr>
      <vt:lpstr>3. Thực hiện dự án.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Tổng kết và Demo</vt:lpstr>
      <vt:lpstr>4.1 Tổng kết</vt:lpstr>
      <vt:lpstr>4.2 Demo dự án</vt:lpstr>
      <vt:lpstr>Cảm ơn quý thầy cô và quý hội đồng để đến dự, mong nhận được góp ý để nhóm phát triển hơn nữa trong tương lai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Ngọc Giàu Nguyễn</dc:creator>
  <cp:lastModifiedBy>Thanh Minh</cp:lastModifiedBy>
  <cp:revision>28</cp:revision>
  <dcterms:modified xsi:type="dcterms:W3CDTF">2023-04-26T03:17:58Z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2023-04-14T13:18:30Z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205b4e21-6fbe-46f5-91bf-297ea014af84</vt:lpwstr>
  </property>
  <property fmtid="{D5CDD505-2E9C-101B-9397-08002B2CF9AE}" pid="7" name="MSIP_Label_defa4170-0d19-0005-0004-bc88714345d2_ActionId">
    <vt:lpwstr>d890e5b4-8682-41d6-a893-fdc0a46f652c</vt:lpwstr>
  </property>
  <property fmtid="{D5CDD505-2E9C-101B-9397-08002B2CF9AE}" pid="8" name="MSIP_Label_defa4170-0d19-0005-0004-bc88714345d2_ContentBits">
    <vt:lpwstr>0</vt:lpwstr>
  </property>
</Properties>
</file>